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Lora"/>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ora-bold.fntdata"/><Relationship Id="rId11" Type="http://schemas.openxmlformats.org/officeDocument/2006/relationships/slide" Target="slides/slide6.xml"/><Relationship Id="rId22" Type="http://schemas.openxmlformats.org/officeDocument/2006/relationships/font" Target="fonts/Lora-boldItalic.fntdata"/><Relationship Id="rId10" Type="http://schemas.openxmlformats.org/officeDocument/2006/relationships/slide" Target="slides/slide5.xml"/><Relationship Id="rId21" Type="http://schemas.openxmlformats.org/officeDocument/2006/relationships/font" Target="fonts/Lora-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Lora-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ashingtonpost.com/news/powerpost/paloma/the-health-202/2020/05/04/the-health-202-texts-to-federal-government-mental-health-hotline-up-roughly-1-000-percent/5eaae16c602ff15fb0021568/?itid=ap_paigewinfield%20cunningham&amp;tid=lk_inline_manual_12&amp;itid=lk_inline_manual_12"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ositivepsychology.com/science-of-spirituality/"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801c505b3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01c505b3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000">
                <a:solidFill>
                  <a:schemeClr val="dk1"/>
                </a:solidFill>
                <a:latin typeface="Calibri"/>
                <a:ea typeface="Calibri"/>
                <a:cs typeface="Calibri"/>
                <a:sym typeface="Calibri"/>
              </a:rPr>
              <a:t>-A federal emergency hotline for people in emotional distress registered a more than</a:t>
            </a:r>
            <a:r>
              <a:rPr lang="en" sz="2000" u="sng">
                <a:solidFill>
                  <a:schemeClr val="hlink"/>
                </a:solidFill>
                <a:latin typeface="Calibri"/>
                <a:ea typeface="Calibri"/>
                <a:cs typeface="Calibri"/>
                <a:sym typeface="Calibri"/>
                <a:hlinkClick r:id="rId2"/>
              </a:rPr>
              <a:t> 1,000 percent increase</a:t>
            </a:r>
            <a:r>
              <a:rPr lang="en" sz="2000">
                <a:solidFill>
                  <a:schemeClr val="dk1"/>
                </a:solidFill>
                <a:latin typeface="Calibri"/>
                <a:ea typeface="Calibri"/>
                <a:cs typeface="Calibri"/>
                <a:sym typeface="Calibri"/>
              </a:rPr>
              <a:t> in April compared with the same time last year. </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2000">
                <a:solidFill>
                  <a:schemeClr val="dk1"/>
                </a:solidFill>
                <a:latin typeface="Calibri"/>
                <a:ea typeface="Calibri"/>
                <a:cs typeface="Calibri"/>
                <a:sym typeface="Calibri"/>
              </a:rPr>
              <a:t>- </a:t>
            </a:r>
            <a:r>
              <a:rPr lang="en" sz="2000">
                <a:solidFill>
                  <a:schemeClr val="dk1"/>
                </a:solidFill>
                <a:latin typeface="Calibri"/>
                <a:ea typeface="Calibri"/>
                <a:cs typeface="Calibri"/>
                <a:sym typeface="Calibri"/>
              </a:rPr>
              <a:t>As mental health therapists, we’re not immune to this impact. Please take care of yourselves too during this difficult time. Let us know how we can help.</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2000">
                <a:solidFill>
                  <a:srgbClr val="3C4043"/>
                </a:solidFill>
                <a:highlight>
                  <a:schemeClr val="lt1"/>
                </a:highlight>
                <a:latin typeface="Roboto"/>
                <a:ea typeface="Roboto"/>
                <a:cs typeface="Roboto"/>
                <a:sym typeface="Roboto"/>
              </a:rPr>
              <a:t>-</a:t>
            </a:r>
            <a:r>
              <a:rPr lang="en" sz="2000">
                <a:solidFill>
                  <a:srgbClr val="3C4043"/>
                </a:solidFill>
                <a:highlight>
                  <a:schemeClr val="lt1"/>
                </a:highlight>
                <a:latin typeface="Roboto"/>
                <a:ea typeface="Roboto"/>
                <a:cs typeface="Roboto"/>
                <a:sym typeface="Roboto"/>
              </a:rPr>
              <a:t>Your residents have already demonstrated such courage in pursuing recovery, which indicates their ability to embrace/face what is transpiring in our world today ~ I want to acknowledge that it takes immense strength to pursue a life of sobriety and now is an opportunity for them to use and build upon that strength!</a:t>
            </a:r>
            <a:endParaRPr sz="2000">
              <a:solidFill>
                <a:schemeClr val="dk1"/>
              </a:solidFill>
              <a:latin typeface="Calibri"/>
              <a:ea typeface="Calibri"/>
              <a:cs typeface="Calibri"/>
              <a:sym typeface="Calibri"/>
            </a:endParaRPr>
          </a:p>
          <a:p>
            <a:pPr indent="0" lvl="0" marL="0" rtl="0" algn="l">
              <a:spcBef>
                <a:spcPts val="16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77522c8b7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7522c8b7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77522c8b7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7522c8b7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Humans are naturally on edge (flight/fright/freeze response continuously activation) due to ongoing ambiguity/uncertainty - </a:t>
            </a:r>
            <a:r>
              <a:rPr lang="en" sz="1050">
                <a:solidFill>
                  <a:srgbClr val="3C4043"/>
                </a:solidFill>
                <a:highlight>
                  <a:srgbClr val="FFFFFF"/>
                </a:highlight>
                <a:latin typeface="Roboto"/>
                <a:ea typeface="Roboto"/>
                <a:cs typeface="Roboto"/>
                <a:sym typeface="Roboto"/>
              </a:rPr>
              <a:t>fear and anxiety are inevitable; they are normal, natural responses to challenging situations</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Now Couple that with being in earlier recovery without access to coping resources once used (ie substances), which results in stronger emotional experiences/distress, especially for those with mental health struggles/trauma hx</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3C4043"/>
              </a:solidFill>
              <a:highlight>
                <a:srgbClr val="FFFFFF"/>
              </a:highlight>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801c505b3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01c505b3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2" marL="1371600" rtl="0" algn="l">
              <a:lnSpc>
                <a:spcPct val="115000"/>
              </a:lnSpc>
              <a:spcBef>
                <a:spcPts val="0"/>
              </a:spcBef>
              <a:spcAft>
                <a:spcPts val="0"/>
              </a:spcAft>
              <a:buClr>
                <a:schemeClr val="dk1"/>
              </a:buClr>
              <a:buSzPts val="1600"/>
              <a:buChar char="■"/>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801c505b3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01c505b3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222222"/>
                </a:solidFill>
                <a:highlight>
                  <a:srgbClr val="FFFFFF"/>
                </a:highlight>
                <a:latin typeface="Roboto"/>
                <a:ea typeface="Roboto"/>
                <a:cs typeface="Roboto"/>
                <a:sym typeface="Roboto"/>
              </a:rPr>
              <a:t>Ambiguous loss</a:t>
            </a:r>
            <a:r>
              <a:rPr lang="en" sz="1200">
                <a:solidFill>
                  <a:srgbClr val="222222"/>
                </a:solidFill>
                <a:highlight>
                  <a:srgbClr val="FFFFFF"/>
                </a:highlight>
                <a:latin typeface="Roboto"/>
                <a:ea typeface="Roboto"/>
                <a:cs typeface="Roboto"/>
                <a:sym typeface="Roboto"/>
              </a:rPr>
              <a:t> is a </a:t>
            </a:r>
            <a:r>
              <a:rPr b="1" lang="en" sz="1200">
                <a:solidFill>
                  <a:srgbClr val="222222"/>
                </a:solidFill>
                <a:highlight>
                  <a:srgbClr val="FFFFFF"/>
                </a:highlight>
                <a:latin typeface="Roboto"/>
                <a:ea typeface="Roboto"/>
                <a:cs typeface="Roboto"/>
                <a:sym typeface="Roboto"/>
              </a:rPr>
              <a:t>loss</a:t>
            </a:r>
            <a:r>
              <a:rPr lang="en" sz="1200">
                <a:solidFill>
                  <a:srgbClr val="222222"/>
                </a:solidFill>
                <a:highlight>
                  <a:srgbClr val="FFFFFF"/>
                </a:highlight>
                <a:latin typeface="Roboto"/>
                <a:ea typeface="Roboto"/>
                <a:cs typeface="Roboto"/>
                <a:sym typeface="Roboto"/>
              </a:rPr>
              <a:t> that occurs without closure or clear understanding. This kind of </a:t>
            </a:r>
            <a:r>
              <a:rPr b="1" lang="en" sz="1200">
                <a:solidFill>
                  <a:srgbClr val="222222"/>
                </a:solidFill>
                <a:highlight>
                  <a:srgbClr val="FFFFFF"/>
                </a:highlight>
                <a:latin typeface="Roboto"/>
                <a:ea typeface="Roboto"/>
                <a:cs typeface="Roboto"/>
                <a:sym typeface="Roboto"/>
              </a:rPr>
              <a:t>loss</a:t>
            </a:r>
            <a:r>
              <a:rPr lang="en" sz="1200">
                <a:solidFill>
                  <a:srgbClr val="222222"/>
                </a:solidFill>
                <a:highlight>
                  <a:srgbClr val="FFFFFF"/>
                </a:highlight>
                <a:latin typeface="Roboto"/>
                <a:ea typeface="Roboto"/>
                <a:cs typeface="Roboto"/>
                <a:sym typeface="Roboto"/>
              </a:rPr>
              <a:t> leaves a person searching for answers, and thus complicates and delays the process of grieving, and often results in unresolved grief.</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7522c8b7a_0_7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7522c8b7a_0_7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1" marL="914400" rtl="0" algn="l">
              <a:lnSpc>
                <a:spcPct val="115000"/>
              </a:lnSpc>
              <a:spcBef>
                <a:spcPts val="0"/>
              </a:spcBef>
              <a:spcAft>
                <a:spcPts val="0"/>
              </a:spcAft>
              <a:buClr>
                <a:srgbClr val="4A4A4C"/>
              </a:buClr>
              <a:buSzPts val="1500"/>
              <a:buChar char="○"/>
            </a:pPr>
            <a:r>
              <a:t/>
            </a:r>
            <a:endParaRPr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8027733aa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027733aa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1" marL="914400" rtl="0" algn="l">
              <a:lnSpc>
                <a:spcPct val="115000"/>
              </a:lnSpc>
              <a:spcBef>
                <a:spcPts val="0"/>
              </a:spcBef>
              <a:spcAft>
                <a:spcPts val="0"/>
              </a:spcAft>
              <a:buClr>
                <a:srgbClr val="4A4A4C"/>
              </a:buClr>
              <a:buSzPts val="1300"/>
              <a:buChar char="○"/>
            </a:pPr>
            <a:r>
              <a:rPr lang="en" sz="1300">
                <a:solidFill>
                  <a:srgbClr val="4A4A4C"/>
                </a:solidFill>
                <a:highlight>
                  <a:schemeClr val="lt1"/>
                </a:highlight>
              </a:rPr>
              <a:t>‘FACE COVID’ by Dr. Russ Harris is a set of practical steps for responding effectively to the Coronavirus pandemic, using the principles of acceptance and commitment therapy (ACT). Here’s a quick summary of the key steps:</a:t>
            </a:r>
            <a:endParaRPr sz="1600">
              <a:solidFill>
                <a:srgbClr val="4A4A4C"/>
              </a:solidFill>
              <a:highlight>
                <a:schemeClr val="lt1"/>
              </a:highlight>
            </a:endParaRPr>
          </a:p>
          <a:p>
            <a:pPr indent="-323850" lvl="1" marL="914400" rtl="0" algn="l">
              <a:lnSpc>
                <a:spcPct val="115000"/>
              </a:lnSpc>
              <a:spcBef>
                <a:spcPts val="0"/>
              </a:spcBef>
              <a:spcAft>
                <a:spcPts val="0"/>
              </a:spcAft>
              <a:buClr>
                <a:srgbClr val="4A4A4C"/>
              </a:buClr>
              <a:buSzPts val="1500"/>
              <a:buChar char="○"/>
            </a:pPr>
            <a:r>
              <a:rPr lang="en" sz="1500">
                <a:solidFill>
                  <a:srgbClr val="4A4A4C"/>
                </a:solidFill>
                <a:highlight>
                  <a:schemeClr val="lt1"/>
                </a:highlight>
              </a:rPr>
              <a:t>F = Focus on what’s in your </a:t>
            </a:r>
            <a:r>
              <a:rPr lang="en" sz="1500">
                <a:solidFill>
                  <a:srgbClr val="4A4A4C"/>
                </a:solidFill>
                <a:highlight>
                  <a:schemeClr val="lt1"/>
                </a:highlight>
              </a:rPr>
              <a:t>control</a:t>
            </a:r>
            <a:r>
              <a:rPr lang="en" sz="1500">
                <a:solidFill>
                  <a:srgbClr val="4A4A4C"/>
                </a:solidFill>
                <a:highlight>
                  <a:schemeClr val="lt1"/>
                </a:highlight>
              </a:rPr>
              <a:t>: </a:t>
            </a:r>
            <a:r>
              <a:rPr lang="en" sz="1300">
                <a:solidFill>
                  <a:srgbClr val="3C4043"/>
                </a:solidFill>
                <a:highlight>
                  <a:srgbClr val="FFFFFF"/>
                </a:highlight>
                <a:latin typeface="Roboto"/>
                <a:ea typeface="Roboto"/>
                <a:cs typeface="Roboto"/>
                <a:sym typeface="Roboto"/>
              </a:rPr>
              <a:t>you can’t magically control your feelings - perfectly natural fear and anxiety. But you can control what you do - here and now. How I connect with others, what I do with my spare time, how I engage in connections with others.</a:t>
            </a:r>
            <a:endParaRPr sz="1300">
              <a:solidFill>
                <a:srgbClr val="3C4043"/>
              </a:solidFill>
              <a:highlight>
                <a:srgbClr val="FFFFFF"/>
              </a:highlight>
              <a:latin typeface="Roboto"/>
              <a:ea typeface="Roboto"/>
              <a:cs typeface="Roboto"/>
              <a:sym typeface="Roboto"/>
            </a:endParaRPr>
          </a:p>
          <a:p>
            <a:pPr indent="-323850" lvl="1" marL="914400" rtl="0" algn="l">
              <a:lnSpc>
                <a:spcPct val="115000"/>
              </a:lnSpc>
              <a:spcBef>
                <a:spcPts val="0"/>
              </a:spcBef>
              <a:spcAft>
                <a:spcPts val="0"/>
              </a:spcAft>
              <a:buClr>
                <a:srgbClr val="4A4A4C"/>
              </a:buClr>
              <a:buSzPts val="1500"/>
              <a:buChar char="○"/>
            </a:pPr>
            <a:r>
              <a:rPr lang="en" sz="1300">
                <a:solidFill>
                  <a:srgbClr val="3C4043"/>
                </a:solidFill>
                <a:highlight>
                  <a:srgbClr val="FFFFFF"/>
                </a:highlight>
                <a:latin typeface="Roboto"/>
                <a:ea typeface="Roboto"/>
                <a:cs typeface="Roboto"/>
                <a:sym typeface="Roboto"/>
              </a:rPr>
              <a:t>These first two steps align with the Serenity prayer (God, grant me the serenity to accept the things I cannot change, courage to change the things I can, and the wisdom to know the difference)</a:t>
            </a:r>
            <a:endParaRPr sz="1300">
              <a:solidFill>
                <a:srgbClr val="3C4043"/>
              </a:solidFill>
              <a:highlight>
                <a:srgbClr val="FFFFFF"/>
              </a:highlight>
              <a:latin typeface="Roboto"/>
              <a:ea typeface="Roboto"/>
              <a:cs typeface="Roboto"/>
              <a:sym typeface="Roboto"/>
            </a:endParaRPr>
          </a:p>
          <a:p>
            <a:pPr indent="-311150" lvl="1" marL="914400" rtl="0" algn="l">
              <a:lnSpc>
                <a:spcPct val="115000"/>
              </a:lnSpc>
              <a:spcBef>
                <a:spcPts val="0"/>
              </a:spcBef>
              <a:spcAft>
                <a:spcPts val="0"/>
              </a:spcAft>
              <a:buClr>
                <a:srgbClr val="3C4043"/>
              </a:buClr>
              <a:buSzPts val="1300"/>
              <a:buFont typeface="Roboto"/>
              <a:buChar char="○"/>
            </a:pPr>
            <a:r>
              <a:rPr lang="en" sz="1500">
                <a:solidFill>
                  <a:srgbClr val="4A4A4C"/>
                </a:solidFill>
                <a:highlight>
                  <a:schemeClr val="lt1"/>
                </a:highlight>
              </a:rPr>
              <a:t>A = Acknowledge your thoughts &amp; </a:t>
            </a:r>
            <a:r>
              <a:rPr lang="en" sz="1500">
                <a:solidFill>
                  <a:srgbClr val="4A4A4C"/>
                </a:solidFill>
                <a:highlight>
                  <a:schemeClr val="lt1"/>
                </a:highlight>
              </a:rPr>
              <a:t>feelings</a:t>
            </a:r>
            <a:r>
              <a:rPr lang="en" sz="1500">
                <a:solidFill>
                  <a:srgbClr val="4A4A4C"/>
                </a:solidFill>
                <a:highlight>
                  <a:schemeClr val="lt1"/>
                </a:highlight>
              </a:rPr>
              <a:t> - </a:t>
            </a:r>
            <a:r>
              <a:rPr lang="en" sz="1300">
                <a:solidFill>
                  <a:srgbClr val="4A4A4C"/>
                </a:solidFill>
                <a:highlight>
                  <a:schemeClr val="lt1"/>
                </a:highlight>
              </a:rPr>
              <a:t>Name it to tame it. K</a:t>
            </a:r>
            <a:r>
              <a:rPr lang="en" sz="1300">
                <a:solidFill>
                  <a:srgbClr val="4A4A4C"/>
                </a:solidFill>
                <a:highlight>
                  <a:schemeClr val="lt1"/>
                </a:highlight>
              </a:rPr>
              <a:t>indly acknowledge whatever is ‘showing up’ inside you: thoughts, feelings, emotions, memories, sensation, urges. Take the stance of a curious scientist, observing what’s going on in your inner world. Some people have tried so hard to ignore their feelings or suppress them that this might be hard, and it’s where therapy can be so beneficial.</a:t>
            </a:r>
            <a:endParaRPr sz="1300">
              <a:solidFill>
                <a:srgbClr val="4A4A4C"/>
              </a:solidFill>
              <a:highlight>
                <a:schemeClr val="lt1"/>
              </a:highlight>
            </a:endParaRPr>
          </a:p>
          <a:p>
            <a:pPr indent="-323850" lvl="1" marL="914400" rtl="0" algn="l">
              <a:lnSpc>
                <a:spcPct val="115000"/>
              </a:lnSpc>
              <a:spcBef>
                <a:spcPts val="0"/>
              </a:spcBef>
              <a:spcAft>
                <a:spcPts val="0"/>
              </a:spcAft>
              <a:buClr>
                <a:srgbClr val="4A4A4C"/>
              </a:buClr>
              <a:buSzPts val="1500"/>
              <a:buChar char="○"/>
            </a:pPr>
            <a:r>
              <a:rPr lang="en" sz="1500">
                <a:solidFill>
                  <a:srgbClr val="4A4A4C"/>
                </a:solidFill>
                <a:highlight>
                  <a:schemeClr val="lt1"/>
                </a:highlight>
              </a:rPr>
              <a:t>C = Come back into your body </a:t>
            </a:r>
            <a:r>
              <a:rPr lang="en" sz="1300">
                <a:solidFill>
                  <a:srgbClr val="4A4A4C"/>
                </a:solidFill>
                <a:highlight>
                  <a:schemeClr val="lt1"/>
                </a:highlight>
              </a:rPr>
              <a:t>Grounding - feel your feet on the ground, stretching, wiggling your fingers</a:t>
            </a:r>
            <a:endParaRPr sz="1300">
              <a:solidFill>
                <a:srgbClr val="4A4A4C"/>
              </a:solidFill>
              <a:highlight>
                <a:schemeClr val="lt1"/>
              </a:highlight>
            </a:endParaRPr>
          </a:p>
          <a:p>
            <a:pPr indent="-323850" lvl="1" marL="914400" rtl="0" algn="l">
              <a:lnSpc>
                <a:spcPct val="115000"/>
              </a:lnSpc>
              <a:spcBef>
                <a:spcPts val="0"/>
              </a:spcBef>
              <a:spcAft>
                <a:spcPts val="0"/>
              </a:spcAft>
              <a:buClr>
                <a:srgbClr val="4A4A4C"/>
              </a:buClr>
              <a:buSzPts val="1500"/>
              <a:buChar char="○"/>
            </a:pPr>
            <a:r>
              <a:rPr lang="en" sz="1500">
                <a:solidFill>
                  <a:srgbClr val="4A4A4C"/>
                </a:solidFill>
                <a:highlight>
                  <a:schemeClr val="lt1"/>
                </a:highlight>
              </a:rPr>
              <a:t>E = Engage in what you’re </a:t>
            </a:r>
            <a:r>
              <a:rPr lang="en" sz="1500">
                <a:solidFill>
                  <a:srgbClr val="4A4A4C"/>
                </a:solidFill>
                <a:highlight>
                  <a:schemeClr val="lt1"/>
                </a:highlight>
              </a:rPr>
              <a:t>doing</a:t>
            </a:r>
            <a:r>
              <a:rPr lang="en" sz="1500">
                <a:solidFill>
                  <a:srgbClr val="4A4A4C"/>
                </a:solidFill>
                <a:highlight>
                  <a:schemeClr val="lt1"/>
                </a:highlight>
              </a:rPr>
              <a:t> </a:t>
            </a:r>
            <a:r>
              <a:rPr lang="en" sz="1300">
                <a:solidFill>
                  <a:srgbClr val="4A4A4C"/>
                </a:solidFill>
                <a:highlight>
                  <a:schemeClr val="lt1"/>
                </a:highlight>
              </a:rPr>
              <a:t>Mindfulness/meditation. Use your five senses. There are many great options online and we have links to some of great ones on CARE’s website.</a:t>
            </a:r>
            <a:endParaRPr sz="1300">
              <a:solidFill>
                <a:srgbClr val="4A4A4C"/>
              </a:solidFill>
              <a:highlight>
                <a:schemeClr val="lt1"/>
              </a:highlight>
            </a:endParaRPr>
          </a:p>
          <a:p>
            <a:pPr indent="-323850" lvl="1" marL="914400" rtl="0" algn="l">
              <a:lnSpc>
                <a:spcPct val="115000"/>
              </a:lnSpc>
              <a:spcBef>
                <a:spcPts val="0"/>
              </a:spcBef>
              <a:spcAft>
                <a:spcPts val="0"/>
              </a:spcAft>
              <a:buClr>
                <a:srgbClr val="4A4A4C"/>
              </a:buClr>
              <a:buSzPts val="1500"/>
              <a:buChar char="○"/>
            </a:pPr>
            <a:r>
              <a:rPr lang="en" sz="1500">
                <a:solidFill>
                  <a:srgbClr val="4A4A4C"/>
                </a:solidFill>
                <a:highlight>
                  <a:schemeClr val="lt1"/>
                </a:highlight>
              </a:rPr>
              <a:t>Repeat ACE 2-3 times</a:t>
            </a:r>
            <a:endParaRPr sz="1500">
              <a:solidFill>
                <a:srgbClr val="4A4A4C"/>
              </a:solidFill>
              <a:highlight>
                <a:schemeClr val="lt1"/>
              </a:highlight>
            </a:endParaRPr>
          </a:p>
          <a:p>
            <a:pPr indent="-323850" lvl="1" marL="914400" rtl="0" algn="l">
              <a:lnSpc>
                <a:spcPct val="115000"/>
              </a:lnSpc>
              <a:spcBef>
                <a:spcPts val="0"/>
              </a:spcBef>
              <a:spcAft>
                <a:spcPts val="0"/>
              </a:spcAft>
              <a:buClr>
                <a:srgbClr val="4A4A4C"/>
              </a:buClr>
              <a:buSzPts val="1500"/>
              <a:buChar char="○"/>
            </a:pPr>
            <a:r>
              <a:rPr lang="en" sz="1500">
                <a:solidFill>
                  <a:srgbClr val="4A4A4C"/>
                </a:solidFill>
                <a:highlight>
                  <a:schemeClr val="lt1"/>
                </a:highlight>
              </a:rPr>
              <a:t>C = Committed action  </a:t>
            </a:r>
            <a:r>
              <a:rPr lang="en" sz="1300">
                <a:solidFill>
                  <a:srgbClr val="4A4A4C"/>
                </a:solidFill>
                <a:highlight>
                  <a:schemeClr val="lt1"/>
                </a:highlight>
              </a:rPr>
              <a:t>A</a:t>
            </a:r>
            <a:r>
              <a:rPr lang="en" sz="1300">
                <a:solidFill>
                  <a:srgbClr val="4A4A4C"/>
                </a:solidFill>
                <a:highlight>
                  <a:schemeClr val="lt1"/>
                </a:highlight>
              </a:rPr>
              <a:t>ction guided by your core values; take action because it’s truly important to you - engaging in online sobriety support, cooking, exercising, helping others</a:t>
            </a:r>
            <a:endParaRPr sz="1300">
              <a:solidFill>
                <a:srgbClr val="4A4A4C"/>
              </a:solidFill>
              <a:highlight>
                <a:schemeClr val="lt1"/>
              </a:highlight>
            </a:endParaRPr>
          </a:p>
          <a:p>
            <a:pPr indent="-323850" lvl="1" marL="914400" rtl="0" algn="l">
              <a:lnSpc>
                <a:spcPct val="115000"/>
              </a:lnSpc>
              <a:spcBef>
                <a:spcPts val="0"/>
              </a:spcBef>
              <a:spcAft>
                <a:spcPts val="0"/>
              </a:spcAft>
              <a:buClr>
                <a:srgbClr val="4A4A4C"/>
              </a:buClr>
              <a:buSzPts val="1500"/>
              <a:buChar char="○"/>
            </a:pPr>
            <a:r>
              <a:rPr lang="en" sz="1500">
                <a:solidFill>
                  <a:srgbClr val="4A4A4C"/>
                </a:solidFill>
                <a:highlight>
                  <a:schemeClr val="lt1"/>
                </a:highlight>
              </a:rPr>
              <a:t>O = Opening up </a:t>
            </a:r>
            <a:r>
              <a:rPr lang="en" sz="1300">
                <a:solidFill>
                  <a:srgbClr val="4A4A4C"/>
                </a:solidFill>
                <a:highlight>
                  <a:schemeClr val="lt1"/>
                </a:highlight>
              </a:rPr>
              <a:t>Opening up means making room for difficult feelings and being kind to yourself.  These are normal reactions. Remember, self-kindness is essential if you want to cope well with this crisis – especially if you are in a caregiver role. Airplane analogy</a:t>
            </a:r>
            <a:endParaRPr sz="1300">
              <a:solidFill>
                <a:srgbClr val="4A4A4C"/>
              </a:solidFill>
              <a:highlight>
                <a:schemeClr val="lt1"/>
              </a:highlight>
            </a:endParaRPr>
          </a:p>
          <a:p>
            <a:pPr indent="-323850" lvl="1" marL="914400" rtl="0" algn="l">
              <a:lnSpc>
                <a:spcPct val="115000"/>
              </a:lnSpc>
              <a:spcBef>
                <a:spcPts val="0"/>
              </a:spcBef>
              <a:spcAft>
                <a:spcPts val="0"/>
              </a:spcAft>
              <a:buClr>
                <a:srgbClr val="4A4A4C"/>
              </a:buClr>
              <a:buSzPts val="1500"/>
              <a:buChar char="○"/>
            </a:pPr>
            <a:r>
              <a:rPr lang="en" sz="1500">
                <a:solidFill>
                  <a:srgbClr val="4A4A4C"/>
                </a:solidFill>
                <a:highlight>
                  <a:schemeClr val="lt1"/>
                </a:highlight>
              </a:rPr>
              <a:t>V = Values </a:t>
            </a:r>
            <a:r>
              <a:rPr lang="en" sz="1300">
                <a:solidFill>
                  <a:srgbClr val="4A4A4C"/>
                </a:solidFill>
                <a:highlight>
                  <a:schemeClr val="lt1"/>
                </a:highlight>
              </a:rPr>
              <a:t>What do you want to stand for in the face of this crisis? What sort of person do you want to be, as you go through this? How do you want to treat yourself and others?  This is where therapy can be very helpful.</a:t>
            </a:r>
            <a:endParaRPr sz="1300">
              <a:solidFill>
                <a:srgbClr val="4A4A4C"/>
              </a:solidFill>
              <a:highlight>
                <a:schemeClr val="lt1"/>
              </a:highlight>
            </a:endParaRPr>
          </a:p>
          <a:p>
            <a:pPr indent="-323850" lvl="1" marL="914400" rtl="0" algn="l">
              <a:lnSpc>
                <a:spcPct val="115000"/>
              </a:lnSpc>
              <a:spcBef>
                <a:spcPts val="0"/>
              </a:spcBef>
              <a:spcAft>
                <a:spcPts val="0"/>
              </a:spcAft>
              <a:buClr>
                <a:srgbClr val="4A4A4C"/>
              </a:buClr>
              <a:buSzPts val="1500"/>
              <a:buChar char="○"/>
            </a:pPr>
            <a:r>
              <a:rPr lang="en" sz="1500">
                <a:solidFill>
                  <a:srgbClr val="4A4A4C"/>
                </a:solidFill>
                <a:highlight>
                  <a:schemeClr val="lt1"/>
                </a:highlight>
              </a:rPr>
              <a:t>I = Identify resources </a:t>
            </a:r>
            <a:r>
              <a:rPr lang="en" sz="1300">
                <a:solidFill>
                  <a:srgbClr val="4A4A4C"/>
                </a:solidFill>
                <a:highlight>
                  <a:schemeClr val="lt1"/>
                </a:highlight>
              </a:rPr>
              <a:t>Identify resources for help, assistance, support, and advice. This includes friends, family, neighbours, health professionals, emergency services. </a:t>
            </a:r>
            <a:endParaRPr sz="1300">
              <a:solidFill>
                <a:srgbClr val="4A4A4C"/>
              </a:solidFill>
              <a:highlight>
                <a:schemeClr val="lt1"/>
              </a:highlight>
            </a:endParaRPr>
          </a:p>
          <a:p>
            <a:pPr indent="-323850" lvl="1" marL="914400" rtl="0" algn="l">
              <a:lnSpc>
                <a:spcPct val="115000"/>
              </a:lnSpc>
              <a:spcBef>
                <a:spcPts val="0"/>
              </a:spcBef>
              <a:spcAft>
                <a:spcPts val="0"/>
              </a:spcAft>
              <a:buClr>
                <a:srgbClr val="4A4A4C"/>
              </a:buClr>
              <a:buSzPts val="1500"/>
              <a:buChar char="○"/>
            </a:pPr>
            <a:r>
              <a:rPr lang="en" sz="1500">
                <a:solidFill>
                  <a:srgbClr val="4A4A4C"/>
                </a:solidFill>
                <a:highlight>
                  <a:schemeClr val="lt1"/>
                </a:highlight>
              </a:rPr>
              <a:t>D = Disinfect &amp; </a:t>
            </a:r>
            <a:r>
              <a:rPr lang="en" sz="1500">
                <a:solidFill>
                  <a:srgbClr val="4A4A4C"/>
                </a:solidFill>
                <a:highlight>
                  <a:schemeClr val="lt1"/>
                </a:highlight>
              </a:rPr>
              <a:t>distance</a:t>
            </a:r>
            <a:r>
              <a:rPr lang="en" sz="1500">
                <a:solidFill>
                  <a:srgbClr val="4A4A4C"/>
                </a:solidFill>
                <a:highlight>
                  <a:schemeClr val="lt1"/>
                </a:highlight>
              </a:rPr>
              <a:t> </a:t>
            </a:r>
            <a:r>
              <a:rPr lang="en" sz="1300">
                <a:solidFill>
                  <a:srgbClr val="4A4A4C"/>
                </a:solidFill>
                <a:highlight>
                  <a:schemeClr val="lt1"/>
                </a:highlight>
              </a:rPr>
              <a:t>Remember to physically distance while staying socially connected.</a:t>
            </a:r>
            <a:endParaRPr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8027733aa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027733aa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1" marL="914400" rtl="0" algn="l">
              <a:lnSpc>
                <a:spcPct val="115000"/>
              </a:lnSpc>
              <a:spcBef>
                <a:spcPts val="0"/>
              </a:spcBef>
              <a:spcAft>
                <a:spcPts val="0"/>
              </a:spcAft>
              <a:buClr>
                <a:srgbClr val="4A4A4C"/>
              </a:buClr>
              <a:buSzPts val="1500"/>
              <a:buChar char="○"/>
            </a:pPr>
            <a:r>
              <a:rPr lang="en" sz="1300"/>
              <a:t>Positive Emotions: </a:t>
            </a:r>
            <a:r>
              <a:rPr lang="en" sz="1350">
                <a:solidFill>
                  <a:srgbClr val="2A2A2A"/>
                </a:solidFill>
                <a:highlight>
                  <a:srgbClr val="FFFFFF"/>
                </a:highlight>
                <a:latin typeface="Lora"/>
                <a:ea typeface="Lora"/>
                <a:cs typeface="Lora"/>
                <a:sym typeface="Lora"/>
              </a:rPr>
              <a:t>In everyone’s life, there are highs and lows; acknowledge and feel your feelings and then focus on the positive emotions if possible. We know focusing on negative emotions can start a </a:t>
            </a:r>
            <a:r>
              <a:rPr lang="en" sz="1350">
                <a:solidFill>
                  <a:srgbClr val="2A2A2A"/>
                </a:solidFill>
                <a:highlight>
                  <a:srgbClr val="FFFFFF"/>
                </a:highlight>
                <a:latin typeface="Lora"/>
                <a:ea typeface="Lora"/>
                <a:cs typeface="Lora"/>
                <a:sym typeface="Lora"/>
              </a:rPr>
              <a:t>spiral</a:t>
            </a:r>
            <a:r>
              <a:rPr lang="en" sz="1350">
                <a:solidFill>
                  <a:srgbClr val="2A2A2A"/>
                </a:solidFill>
                <a:highlight>
                  <a:srgbClr val="FFFFFF"/>
                </a:highlight>
                <a:latin typeface="Lora"/>
                <a:ea typeface="Lora"/>
                <a:cs typeface="Lora"/>
                <a:sym typeface="Lora"/>
              </a:rPr>
              <a:t> into depressive thinking patterns. There are many health benefits to optimism and positivity. Focusing on positivity, reframing our thoughts, increasing our self compassion and compassion for others, building mastery helps our moods. </a:t>
            </a:r>
            <a:endParaRPr sz="1350">
              <a:solidFill>
                <a:srgbClr val="2A2A2A"/>
              </a:solidFill>
              <a:highlight>
                <a:srgbClr val="FFFFFF"/>
              </a:highlight>
              <a:latin typeface="Lora"/>
              <a:ea typeface="Lora"/>
              <a:cs typeface="Lora"/>
              <a:sym typeface="Lora"/>
            </a:endParaRPr>
          </a:p>
          <a:p>
            <a:pPr indent="-311150" lvl="1" marL="914400" rtl="0" algn="l">
              <a:lnSpc>
                <a:spcPct val="115000"/>
              </a:lnSpc>
              <a:spcBef>
                <a:spcPts val="0"/>
              </a:spcBef>
              <a:spcAft>
                <a:spcPts val="0"/>
              </a:spcAft>
              <a:buClr>
                <a:schemeClr val="dk2"/>
              </a:buClr>
              <a:buSzPts val="1300"/>
              <a:buChar char="○"/>
            </a:pPr>
            <a:r>
              <a:rPr lang="en" sz="1300"/>
              <a:t>Engagement: </a:t>
            </a:r>
            <a:r>
              <a:rPr lang="en" sz="1350">
                <a:solidFill>
                  <a:srgbClr val="2A2A2A"/>
                </a:solidFill>
                <a:highlight>
                  <a:schemeClr val="lt1"/>
                </a:highlight>
                <a:latin typeface="Lora"/>
                <a:ea typeface="Lora"/>
                <a:cs typeface="Lora"/>
                <a:sym typeface="Lora"/>
              </a:rPr>
              <a:t>When we feel like time flies, we’re typically feeling engaged. </a:t>
            </a:r>
            <a:r>
              <a:rPr lang="en" sz="1350">
                <a:solidFill>
                  <a:srgbClr val="2A2A2A"/>
                </a:solidFill>
                <a:highlight>
                  <a:srgbClr val="FFFFFF"/>
                </a:highlight>
                <a:latin typeface="Lora"/>
                <a:ea typeface="Lora"/>
                <a:cs typeface="Lora"/>
                <a:sym typeface="Lora"/>
              </a:rPr>
              <a:t>Activities that meet our need for engagement flood the body with positive neurotransmitters and hormones that elevate one’s sense of well-being. Engagement helps us remain present, calm, focused, and joyful. So find ways to feel engaged at work and at home. </a:t>
            </a:r>
            <a:endParaRPr sz="1300"/>
          </a:p>
          <a:p>
            <a:pPr indent="-311150" lvl="1" marL="914400" rtl="0" algn="l">
              <a:lnSpc>
                <a:spcPct val="115000"/>
              </a:lnSpc>
              <a:spcBef>
                <a:spcPts val="0"/>
              </a:spcBef>
              <a:spcAft>
                <a:spcPts val="0"/>
              </a:spcAft>
              <a:buClr>
                <a:schemeClr val="dk2"/>
              </a:buClr>
              <a:buSzPts val="1300"/>
              <a:buChar char="○"/>
            </a:pPr>
            <a:r>
              <a:rPr lang="en" sz="1300"/>
              <a:t>Relationships: </a:t>
            </a:r>
            <a:r>
              <a:rPr lang="en" sz="1350">
                <a:solidFill>
                  <a:srgbClr val="2A2A2A"/>
                </a:solidFill>
                <a:highlight>
                  <a:srgbClr val="FFFFFF"/>
                </a:highlight>
                <a:latin typeface="Lora"/>
                <a:ea typeface="Lora"/>
                <a:cs typeface="Lora"/>
                <a:sym typeface="Lora"/>
              </a:rPr>
              <a:t>Relationships, social connections, and love are a part of the fabric of meaningful lives for most people. Socially engaging with others while physically distancing is critical right now. We’re social beings! We often make meaning in a social context. Reaching out to others is not only good for your own self care but it also may fill others up too</a:t>
            </a:r>
            <a:endParaRPr sz="1300"/>
          </a:p>
          <a:p>
            <a:pPr indent="-311150" lvl="1" marL="914400" rtl="0" algn="l">
              <a:lnSpc>
                <a:spcPct val="115000"/>
              </a:lnSpc>
              <a:spcBef>
                <a:spcPts val="0"/>
              </a:spcBef>
              <a:spcAft>
                <a:spcPts val="0"/>
              </a:spcAft>
              <a:buClr>
                <a:schemeClr val="dk2"/>
              </a:buClr>
              <a:buSzPts val="1300"/>
              <a:buChar char="○"/>
            </a:pPr>
            <a:r>
              <a:rPr lang="en" sz="1300"/>
              <a:t>Meaning: purpose of living, what makes life worth living. This could be </a:t>
            </a:r>
            <a:r>
              <a:rPr lang="en" sz="1350">
                <a:solidFill>
                  <a:srgbClr val="2A2A2A"/>
                </a:solidFill>
                <a:highlight>
                  <a:srgbClr val="FFFFFF"/>
                </a:highlight>
                <a:latin typeface="Lora"/>
                <a:ea typeface="Lora"/>
                <a:cs typeface="Lora"/>
                <a:sym typeface="Lora"/>
              </a:rPr>
              <a:t>Religion and </a:t>
            </a:r>
            <a:r>
              <a:rPr b="1" lang="en" sz="1350" u="sng">
                <a:solidFill>
                  <a:srgbClr val="464A61"/>
                </a:solidFill>
                <a:highlight>
                  <a:srgbClr val="FFFFFF"/>
                </a:highlight>
                <a:latin typeface="Lora"/>
                <a:ea typeface="Lora"/>
                <a:cs typeface="Lora"/>
                <a:sym typeface="Lora"/>
                <a:hlinkClick r:id="rId2"/>
              </a:rPr>
              <a:t>spirituality</a:t>
            </a:r>
            <a:r>
              <a:rPr lang="en" sz="1300"/>
              <a:t>, community work, a charity, your work, etc. </a:t>
            </a:r>
            <a:r>
              <a:rPr lang="en" sz="1350">
                <a:solidFill>
                  <a:srgbClr val="2A2A2A"/>
                </a:solidFill>
                <a:highlight>
                  <a:srgbClr val="FFFFFF"/>
                </a:highlight>
                <a:latin typeface="Lora"/>
                <a:ea typeface="Lora"/>
                <a:cs typeface="Lora"/>
                <a:sym typeface="Lora"/>
              </a:rPr>
              <a:t>Understanding the impact of your work and why you chose to “show up at the office” may help you enjoy the tasks and become more satisfied with what you do.</a:t>
            </a:r>
            <a:endParaRPr sz="1300"/>
          </a:p>
          <a:p>
            <a:pPr indent="-311150" lvl="1" marL="914400" rtl="0" algn="l">
              <a:lnSpc>
                <a:spcPct val="115000"/>
              </a:lnSpc>
              <a:spcBef>
                <a:spcPts val="0"/>
              </a:spcBef>
              <a:spcAft>
                <a:spcPts val="0"/>
              </a:spcAft>
              <a:buClr>
                <a:schemeClr val="dk2"/>
              </a:buClr>
              <a:buSzPts val="1300"/>
              <a:buChar char="○"/>
            </a:pPr>
            <a:r>
              <a:rPr lang="en" sz="1300"/>
              <a:t>Accomplishment:  </a:t>
            </a:r>
            <a:r>
              <a:rPr lang="en" sz="1350">
                <a:solidFill>
                  <a:srgbClr val="2A2A2A"/>
                </a:solidFill>
                <a:highlight>
                  <a:srgbClr val="FFFFFF"/>
                </a:highlight>
                <a:latin typeface="Lora"/>
                <a:ea typeface="Lora"/>
                <a:cs typeface="Lora"/>
                <a:sym typeface="Lora"/>
              </a:rPr>
              <a:t>Having realistic goals can help us to achieve things that can give us a sense of accomplishment.</a:t>
            </a:r>
            <a:endParaRPr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www.care-clinics.com/MASH" TargetMode="External"/><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care-clinics.com/MASH" TargetMode="External"/><Relationship Id="rId4" Type="http://schemas.openxmlformats.org/officeDocument/2006/relationships/image" Target="../media/image3.png"/><Relationship Id="rId5" Type="http://schemas.openxmlformats.org/officeDocument/2006/relationships/hyperlink" Target="http://www.care-clinics.com/mash" TargetMode="External"/><Relationship Id="rId6" Type="http://schemas.openxmlformats.org/officeDocument/2006/relationships/hyperlink" Target="http://care-clinics.com/mas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care-clinics.com/MASH"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care-clinics.com/MASH"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care-clinics.com/MASH"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care-clinics.com/MASH"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care-clinics.com/MASH"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care-clinics.com/MASH" TargetMode="External"/><Relationship Id="rId4" Type="http://schemas.openxmlformats.org/officeDocument/2006/relationships/image" Target="../media/image3.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742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 the Midst of a Pandemic</a:t>
            </a:r>
            <a:endParaRPr/>
          </a:p>
          <a:p>
            <a:pPr indent="0" lvl="0" marL="0" rtl="0" algn="ctr">
              <a:spcBef>
                <a:spcPts val="0"/>
              </a:spcBef>
              <a:spcAft>
                <a:spcPts val="0"/>
              </a:spcAft>
              <a:buNone/>
            </a:pPr>
            <a:r>
              <a:rPr lang="en" sz="3300"/>
              <a:t>C</a:t>
            </a:r>
            <a:r>
              <a:rPr lang="en" sz="3300"/>
              <a:t>ommon Mental Health Concerns</a:t>
            </a:r>
            <a:endParaRPr sz="3300"/>
          </a:p>
        </p:txBody>
      </p:sp>
      <p:sp>
        <p:nvSpPr>
          <p:cNvPr id="55" name="Google Shape;55;p13"/>
          <p:cNvSpPr txBox="1"/>
          <p:nvPr>
            <p:ph idx="1" type="subTitle"/>
          </p:nvPr>
        </p:nvSpPr>
        <p:spPr>
          <a:xfrm>
            <a:off x="311700" y="2441000"/>
            <a:ext cx="8520600" cy="109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Presented by</a:t>
            </a:r>
            <a:endParaRPr sz="2200"/>
          </a:p>
          <a:p>
            <a:pPr indent="0" lvl="0" marL="0" rtl="0" algn="ctr">
              <a:spcBef>
                <a:spcPts val="0"/>
              </a:spcBef>
              <a:spcAft>
                <a:spcPts val="0"/>
              </a:spcAft>
              <a:buNone/>
            </a:pPr>
            <a:r>
              <a:rPr lang="en" sz="2200"/>
              <a:t>Dr. Andrea Hutchinson</a:t>
            </a:r>
            <a:endParaRPr sz="2200"/>
          </a:p>
          <a:p>
            <a:pPr indent="0" lvl="0" marL="0" rtl="0" algn="ctr">
              <a:spcBef>
                <a:spcPts val="0"/>
              </a:spcBef>
              <a:spcAft>
                <a:spcPts val="0"/>
              </a:spcAft>
              <a:buNone/>
            </a:pPr>
            <a:r>
              <a:rPr lang="en" sz="2200"/>
              <a:t>Amy Babcock, MS, NCC</a:t>
            </a:r>
            <a:endParaRPr sz="2200"/>
          </a:p>
        </p:txBody>
      </p:sp>
      <p:pic>
        <p:nvPicPr>
          <p:cNvPr id="56" name="Google Shape;56;p13"/>
          <p:cNvPicPr preferRelativeResize="0"/>
          <p:nvPr/>
        </p:nvPicPr>
        <p:blipFill>
          <a:blip r:embed="rId3">
            <a:alphaModFix/>
          </a:blip>
          <a:stretch>
            <a:fillRect/>
          </a:stretch>
        </p:blipFill>
        <p:spPr>
          <a:xfrm>
            <a:off x="6494925" y="3913202"/>
            <a:ext cx="2649074" cy="1230300"/>
          </a:xfrm>
          <a:prstGeom prst="rect">
            <a:avLst/>
          </a:prstGeom>
          <a:noFill/>
          <a:ln>
            <a:noFill/>
          </a:ln>
        </p:spPr>
      </p:pic>
      <p:pic>
        <p:nvPicPr>
          <p:cNvPr id="57" name="Google Shape;57;p13"/>
          <p:cNvPicPr preferRelativeResize="0"/>
          <p:nvPr/>
        </p:nvPicPr>
        <p:blipFill>
          <a:blip r:embed="rId4">
            <a:alphaModFix/>
          </a:blip>
          <a:stretch>
            <a:fillRect/>
          </a:stretch>
        </p:blipFill>
        <p:spPr>
          <a:xfrm>
            <a:off x="-3" y="4044900"/>
            <a:ext cx="2116636" cy="1098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COVID-19 has Impacted America’s Mental Health</a:t>
            </a:r>
            <a:endParaRPr/>
          </a:p>
        </p:txBody>
      </p:sp>
      <p:pic>
        <p:nvPicPr>
          <p:cNvPr id="63" name="Google Shape;63;p14"/>
          <p:cNvPicPr preferRelativeResize="0"/>
          <p:nvPr/>
        </p:nvPicPr>
        <p:blipFill>
          <a:blip r:embed="rId3">
            <a:alphaModFix/>
          </a:blip>
          <a:stretch>
            <a:fillRect/>
          </a:stretch>
        </p:blipFill>
        <p:spPr>
          <a:xfrm>
            <a:off x="70150" y="3777175"/>
            <a:ext cx="4121853" cy="1230300"/>
          </a:xfrm>
          <a:prstGeom prst="rect">
            <a:avLst/>
          </a:prstGeom>
          <a:noFill/>
          <a:ln>
            <a:noFill/>
          </a:ln>
          <a:effectLst>
            <a:outerShdw blurRad="57150" rotWithShape="0" algn="bl" dir="1500000" dist="228600">
              <a:schemeClr val="dk2">
                <a:alpha val="50000"/>
              </a:schemeClr>
            </a:outerShdw>
          </a:effectLst>
        </p:spPr>
      </p:pic>
      <p:sp>
        <p:nvSpPr>
          <p:cNvPr id="64" name="Google Shape;64;p14"/>
          <p:cNvSpPr txBox="1"/>
          <p:nvPr>
            <p:ph type="title"/>
          </p:nvPr>
        </p:nvSpPr>
        <p:spPr>
          <a:xfrm>
            <a:off x="820400" y="1193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Let’s talk about how this is impacting residents</a:t>
            </a:r>
            <a:endParaRPr i="1"/>
          </a:p>
        </p:txBody>
      </p:sp>
      <p:pic>
        <p:nvPicPr>
          <p:cNvPr id="65" name="Google Shape;65;p14">
            <a:hlinkClick r:id="rId4"/>
          </p:cNvPr>
          <p:cNvPicPr preferRelativeResize="0"/>
          <p:nvPr/>
        </p:nvPicPr>
        <p:blipFill>
          <a:blip r:embed="rId5">
            <a:alphaModFix/>
          </a:blip>
          <a:stretch>
            <a:fillRect/>
          </a:stretch>
        </p:blipFill>
        <p:spPr>
          <a:xfrm>
            <a:off x="6494925" y="3913202"/>
            <a:ext cx="2649074" cy="1230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pic>
        <p:nvPicPr>
          <p:cNvPr id="70" name="Google Shape;70;p15">
            <a:hlinkClick r:id="rId3"/>
          </p:cNvPr>
          <p:cNvPicPr preferRelativeResize="0"/>
          <p:nvPr/>
        </p:nvPicPr>
        <p:blipFill>
          <a:blip r:embed="rId4">
            <a:alphaModFix/>
          </a:blip>
          <a:stretch>
            <a:fillRect/>
          </a:stretch>
        </p:blipFill>
        <p:spPr>
          <a:xfrm>
            <a:off x="6494925" y="3913202"/>
            <a:ext cx="2649074" cy="1230300"/>
          </a:xfrm>
          <a:prstGeom prst="rect">
            <a:avLst/>
          </a:prstGeom>
          <a:noFill/>
          <a:ln>
            <a:noFill/>
          </a:ln>
        </p:spPr>
      </p:pic>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COVID Creates Adversity for Residents &amp; Managers </a:t>
            </a:r>
            <a:endParaRPr/>
          </a:p>
        </p:txBody>
      </p:sp>
      <p:grpSp>
        <p:nvGrpSpPr>
          <p:cNvPr id="72" name="Google Shape;72;p15"/>
          <p:cNvGrpSpPr/>
          <p:nvPr/>
        </p:nvGrpSpPr>
        <p:grpSpPr>
          <a:xfrm>
            <a:off x="178860" y="1146358"/>
            <a:ext cx="3921942" cy="2660787"/>
            <a:chOff x="2744034" y="1146343"/>
            <a:chExt cx="1827900" cy="2399700"/>
          </a:xfrm>
        </p:grpSpPr>
        <p:sp>
          <p:nvSpPr>
            <p:cNvPr id="73" name="Google Shape;73;p15"/>
            <p:cNvSpPr/>
            <p:nvPr/>
          </p:nvSpPr>
          <p:spPr>
            <a:xfrm rot="-5400000">
              <a:off x="2458134" y="1432243"/>
              <a:ext cx="2399700" cy="1827900"/>
            </a:xfrm>
            <a:prstGeom prst="rightArrowCallout">
              <a:avLst>
                <a:gd fmla="val 9283" name="adj1"/>
                <a:gd fmla="val 13570" name="adj2"/>
                <a:gd fmla="val 16082" name="adj3"/>
                <a:gd fmla="val 81236" name="adj4"/>
              </a:avLst>
            </a:prstGeom>
            <a:solidFill>
              <a:srgbClr val="A1C3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flipH="1">
              <a:off x="2832600" y="1686400"/>
              <a:ext cx="1649400" cy="1769700"/>
            </a:xfrm>
            <a:prstGeom prst="snip1Rect">
              <a:avLst>
                <a:gd fmla="val 0" name="adj"/>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txBox="1"/>
            <p:nvPr/>
          </p:nvSpPr>
          <p:spPr>
            <a:xfrm>
              <a:off x="2832641" y="1795528"/>
              <a:ext cx="1649400" cy="14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FFFFFF"/>
                  </a:solidFill>
                  <a:latin typeface="Roboto"/>
                  <a:ea typeface="Roboto"/>
                  <a:cs typeface="Roboto"/>
                  <a:sym typeface="Roboto"/>
                </a:rPr>
                <a:t>Let’s Increase Mental Health Awareness</a:t>
              </a:r>
              <a:endParaRPr b="1">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t/>
              </a:r>
              <a:endParaRPr sz="800">
                <a:solidFill>
                  <a:srgbClr val="FFFFFF"/>
                </a:solidFill>
                <a:latin typeface="Roboto"/>
                <a:ea typeface="Roboto"/>
                <a:cs typeface="Roboto"/>
                <a:sym typeface="Roboto"/>
              </a:endParaRPr>
            </a:p>
            <a:p>
              <a:pPr indent="0" lvl="0" marL="0" rtl="0" algn="ctr">
                <a:lnSpc>
                  <a:spcPct val="100000"/>
                </a:lnSpc>
                <a:spcBef>
                  <a:spcPts val="0"/>
                </a:spcBef>
                <a:spcAft>
                  <a:spcPts val="0"/>
                </a:spcAft>
                <a:buNone/>
              </a:pPr>
              <a:r>
                <a:rPr lang="en">
                  <a:solidFill>
                    <a:srgbClr val="FFFFFF"/>
                  </a:solidFill>
                  <a:latin typeface="Roboto"/>
                  <a:ea typeface="Roboto"/>
                  <a:cs typeface="Roboto"/>
                  <a:sym typeface="Roboto"/>
                </a:rPr>
                <a:t>Anxiety</a:t>
              </a:r>
              <a:endParaRPr>
                <a:solidFill>
                  <a:srgbClr val="FFFFFF"/>
                </a:solidFill>
                <a:latin typeface="Roboto"/>
                <a:ea typeface="Roboto"/>
                <a:cs typeface="Roboto"/>
                <a:sym typeface="Roboto"/>
              </a:endParaRPr>
            </a:p>
            <a:p>
              <a:pPr indent="0" lvl="0" marL="0" rtl="0" algn="ctr">
                <a:lnSpc>
                  <a:spcPct val="100000"/>
                </a:lnSpc>
                <a:spcBef>
                  <a:spcPts val="1600"/>
                </a:spcBef>
                <a:spcAft>
                  <a:spcPts val="0"/>
                </a:spcAft>
                <a:buNone/>
              </a:pPr>
              <a:r>
                <a:rPr lang="en">
                  <a:solidFill>
                    <a:srgbClr val="FFFFFF"/>
                  </a:solidFill>
                  <a:latin typeface="Roboto"/>
                  <a:ea typeface="Roboto"/>
                  <a:cs typeface="Roboto"/>
                  <a:sym typeface="Roboto"/>
                </a:rPr>
                <a:t>Depression</a:t>
              </a:r>
              <a:endParaRPr>
                <a:solidFill>
                  <a:srgbClr val="FFFFFF"/>
                </a:solidFill>
                <a:latin typeface="Roboto"/>
                <a:ea typeface="Roboto"/>
                <a:cs typeface="Roboto"/>
                <a:sym typeface="Roboto"/>
              </a:endParaRPr>
            </a:p>
            <a:p>
              <a:pPr indent="0" lvl="0" marL="0" rtl="0" algn="ctr">
                <a:lnSpc>
                  <a:spcPct val="100000"/>
                </a:lnSpc>
                <a:spcBef>
                  <a:spcPts val="1600"/>
                </a:spcBef>
                <a:spcAft>
                  <a:spcPts val="1600"/>
                </a:spcAft>
                <a:buNone/>
              </a:pPr>
              <a:r>
                <a:rPr lang="en">
                  <a:solidFill>
                    <a:srgbClr val="FFFFFF"/>
                  </a:solidFill>
                  <a:latin typeface="Roboto"/>
                  <a:ea typeface="Roboto"/>
                  <a:cs typeface="Roboto"/>
                  <a:sym typeface="Roboto"/>
                </a:rPr>
                <a:t>Ambiguous Loss</a:t>
              </a:r>
              <a:endParaRPr>
                <a:solidFill>
                  <a:srgbClr val="FFFFFF"/>
                </a:solidFill>
                <a:latin typeface="Roboto"/>
                <a:ea typeface="Roboto"/>
                <a:cs typeface="Roboto"/>
                <a:sym typeface="Roboto"/>
              </a:endParaRPr>
            </a:p>
          </p:txBody>
        </p:sp>
      </p:grpSp>
      <p:grpSp>
        <p:nvGrpSpPr>
          <p:cNvPr id="76" name="Google Shape;76;p15"/>
          <p:cNvGrpSpPr/>
          <p:nvPr/>
        </p:nvGrpSpPr>
        <p:grpSpPr>
          <a:xfrm>
            <a:off x="4101123" y="1646566"/>
            <a:ext cx="3921942" cy="2660787"/>
            <a:chOff x="4572084" y="1597469"/>
            <a:chExt cx="1827900" cy="2399700"/>
          </a:xfrm>
        </p:grpSpPr>
        <p:sp>
          <p:nvSpPr>
            <p:cNvPr id="77" name="Google Shape;77;p15"/>
            <p:cNvSpPr/>
            <p:nvPr/>
          </p:nvSpPr>
          <p:spPr>
            <a:xfrm rot="5400000">
              <a:off x="4286184" y="1883369"/>
              <a:ext cx="2399700" cy="1827900"/>
            </a:xfrm>
            <a:prstGeom prst="rightArrowCallout">
              <a:avLst>
                <a:gd fmla="val 9283" name="adj1"/>
                <a:gd fmla="val 13570" name="adj2"/>
                <a:gd fmla="val 16082" name="adj3"/>
                <a:gd fmla="val 81236" name="adj4"/>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flipH="1" rot="10800000">
              <a:off x="4662018" y="1687411"/>
              <a:ext cx="1649400" cy="1769700"/>
            </a:xfrm>
            <a:prstGeom prst="snip1Rect">
              <a:avLst>
                <a:gd fmla="val 0" name="adj"/>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nvSpPr>
          <p:spPr>
            <a:xfrm>
              <a:off x="4662118" y="1795528"/>
              <a:ext cx="1649400" cy="14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FFFFFF"/>
                  </a:solidFill>
                  <a:latin typeface="Roboto"/>
                  <a:ea typeface="Roboto"/>
                  <a:cs typeface="Roboto"/>
                  <a:sym typeface="Roboto"/>
                </a:rPr>
                <a:t>Decrease Compassion Fatigue</a:t>
              </a:r>
              <a:endParaRPr b="1">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t/>
              </a:r>
              <a:endParaRPr sz="800">
                <a:solidFill>
                  <a:srgbClr val="FFFFFF"/>
                </a:solidFill>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lang="en">
                  <a:solidFill>
                    <a:schemeClr val="lt1"/>
                  </a:solidFill>
                  <a:latin typeface="Roboto"/>
                  <a:ea typeface="Roboto"/>
                  <a:cs typeface="Roboto"/>
                  <a:sym typeface="Roboto"/>
                </a:rPr>
                <a:t>Self Care</a:t>
              </a:r>
              <a:endParaRPr>
                <a:solidFill>
                  <a:schemeClr val="lt1"/>
                </a:solidFill>
                <a:latin typeface="Roboto"/>
                <a:ea typeface="Roboto"/>
                <a:cs typeface="Roboto"/>
                <a:sym typeface="Roboto"/>
              </a:endParaRPr>
            </a:p>
            <a:p>
              <a:pPr indent="0" lvl="0" marL="0" rtl="0" algn="ctr">
                <a:spcBef>
                  <a:spcPts val="1600"/>
                </a:spcBef>
                <a:spcAft>
                  <a:spcPts val="0"/>
                </a:spcAft>
                <a:buClr>
                  <a:schemeClr val="dk1"/>
                </a:buClr>
                <a:buSzPts val="1100"/>
                <a:buFont typeface="Arial"/>
                <a:buNone/>
              </a:pPr>
              <a:r>
                <a:rPr lang="en">
                  <a:solidFill>
                    <a:schemeClr val="lt1"/>
                  </a:solidFill>
                  <a:latin typeface="Roboto"/>
                  <a:ea typeface="Roboto"/>
                  <a:cs typeface="Roboto"/>
                  <a:sym typeface="Roboto"/>
                </a:rPr>
                <a:t>FACE COVID</a:t>
              </a:r>
              <a:endParaRPr>
                <a:solidFill>
                  <a:schemeClr val="lt1"/>
                </a:solidFill>
                <a:latin typeface="Roboto"/>
                <a:ea typeface="Roboto"/>
                <a:cs typeface="Roboto"/>
                <a:sym typeface="Roboto"/>
              </a:endParaRPr>
            </a:p>
            <a:p>
              <a:pPr indent="0" lvl="0" marL="0" rtl="0" algn="ctr">
                <a:spcBef>
                  <a:spcPts val="1600"/>
                </a:spcBef>
                <a:spcAft>
                  <a:spcPts val="1600"/>
                </a:spcAft>
                <a:buClr>
                  <a:schemeClr val="dk1"/>
                </a:buClr>
                <a:buSzPts val="1100"/>
                <a:buFont typeface="Arial"/>
                <a:buNone/>
              </a:pPr>
              <a:r>
                <a:rPr lang="en">
                  <a:solidFill>
                    <a:schemeClr val="lt1"/>
                  </a:solidFill>
                  <a:latin typeface="Roboto"/>
                  <a:ea typeface="Roboto"/>
                  <a:cs typeface="Roboto"/>
                  <a:sym typeface="Roboto"/>
                </a:rPr>
                <a:t>PERMA</a:t>
              </a:r>
              <a:endParaRPr>
                <a:solidFill>
                  <a:schemeClr val="lt1"/>
                </a:solidFill>
                <a:latin typeface="Roboto"/>
                <a:ea typeface="Roboto"/>
                <a:cs typeface="Roboto"/>
                <a:sym typeface="Roboto"/>
              </a:endParaRPr>
            </a:p>
          </p:txBody>
        </p:sp>
      </p:grpSp>
      <p:sp>
        <p:nvSpPr>
          <p:cNvPr id="80" name="Google Shape;80;p15">
            <a:hlinkClick r:id="rId5"/>
          </p:cNvPr>
          <p:cNvSpPr txBox="1"/>
          <p:nvPr/>
        </p:nvSpPr>
        <p:spPr>
          <a:xfrm>
            <a:off x="311700" y="4617450"/>
            <a:ext cx="6166500" cy="41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2300">
                <a:solidFill>
                  <a:schemeClr val="dk1"/>
                </a:solidFill>
              </a:rPr>
              <a:t>Go to </a:t>
            </a:r>
            <a:r>
              <a:rPr i="1" lang="en" sz="2300" u="sng">
                <a:solidFill>
                  <a:schemeClr val="hlink"/>
                </a:solidFill>
                <a:hlinkClick r:id="rId6"/>
              </a:rPr>
              <a:t>care-clinics.com/mash</a:t>
            </a:r>
            <a:r>
              <a:rPr i="1" lang="en" sz="2300">
                <a:solidFill>
                  <a:schemeClr val="dk1"/>
                </a:solidFill>
              </a:rPr>
              <a:t> for Resources</a:t>
            </a:r>
            <a:endParaRPr i="1"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6"/>
          <p:cNvSpPr txBox="1"/>
          <p:nvPr/>
        </p:nvSpPr>
        <p:spPr>
          <a:xfrm>
            <a:off x="0" y="4777200"/>
            <a:ext cx="5120100" cy="36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i="1" lang="en" sz="1600">
                <a:solidFill>
                  <a:schemeClr val="dk1"/>
                </a:solidFill>
              </a:rPr>
              <a:t>LET’S INCREASE MENTAL HEALTH </a:t>
            </a:r>
            <a:r>
              <a:rPr i="1" lang="en" sz="1600">
                <a:solidFill>
                  <a:schemeClr val="dk1"/>
                </a:solidFill>
              </a:rPr>
              <a:t>AWARENESS</a:t>
            </a:r>
            <a:endParaRPr i="1" sz="1600">
              <a:solidFill>
                <a:schemeClr val="dk1"/>
              </a:solidFill>
            </a:endParaRPr>
          </a:p>
        </p:txBody>
      </p:sp>
      <p:sp>
        <p:nvSpPr>
          <p:cNvPr id="86" name="Google Shape;8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Anxiety is a Normal, Natural Response</a:t>
            </a:r>
            <a:endParaRPr/>
          </a:p>
        </p:txBody>
      </p:sp>
      <p:sp>
        <p:nvSpPr>
          <p:cNvPr id="87" name="Google Shape;87;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000">
                <a:solidFill>
                  <a:srgbClr val="000000"/>
                </a:solidFill>
              </a:rPr>
              <a:t>What does </a:t>
            </a:r>
            <a:r>
              <a:rPr lang="en" sz="2000">
                <a:solidFill>
                  <a:srgbClr val="000000"/>
                </a:solidFill>
              </a:rPr>
              <a:t>anxiety </a:t>
            </a:r>
            <a:r>
              <a:rPr lang="en" sz="2000">
                <a:solidFill>
                  <a:srgbClr val="000000"/>
                </a:solidFill>
              </a:rPr>
              <a:t>look like?</a:t>
            </a:r>
            <a:endParaRPr sz="20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Things to watch for:</a:t>
            </a:r>
            <a:endParaRPr sz="1600">
              <a:solidFill>
                <a:srgbClr val="000000"/>
              </a:solidFill>
            </a:endParaRPr>
          </a:p>
          <a:p>
            <a:pPr indent="-330200" lvl="2" marL="1371600" rtl="0" algn="l">
              <a:spcBef>
                <a:spcPts val="0"/>
              </a:spcBef>
              <a:spcAft>
                <a:spcPts val="0"/>
              </a:spcAft>
              <a:buClr>
                <a:srgbClr val="000000"/>
              </a:buClr>
              <a:buSzPts val="1600"/>
              <a:buChar char="■"/>
            </a:pPr>
            <a:r>
              <a:rPr lang="en" sz="1600">
                <a:solidFill>
                  <a:srgbClr val="000000"/>
                </a:solidFill>
              </a:rPr>
              <a:t>Irritability</a:t>
            </a:r>
            <a:endParaRPr sz="1600">
              <a:solidFill>
                <a:srgbClr val="000000"/>
              </a:solidFill>
            </a:endParaRPr>
          </a:p>
          <a:p>
            <a:pPr indent="-330200" lvl="2" marL="1371600" rtl="0" algn="l">
              <a:spcBef>
                <a:spcPts val="0"/>
              </a:spcBef>
              <a:spcAft>
                <a:spcPts val="0"/>
              </a:spcAft>
              <a:buClr>
                <a:srgbClr val="000000"/>
              </a:buClr>
              <a:buSzPts val="1600"/>
              <a:buChar char="■"/>
            </a:pPr>
            <a:r>
              <a:rPr lang="en" sz="1600">
                <a:solidFill>
                  <a:srgbClr val="000000"/>
                </a:solidFill>
              </a:rPr>
              <a:t>Increased Aggression</a:t>
            </a:r>
            <a:endParaRPr sz="1600">
              <a:solidFill>
                <a:srgbClr val="000000"/>
              </a:solidFill>
            </a:endParaRPr>
          </a:p>
          <a:p>
            <a:pPr indent="-330200" lvl="2" marL="1371600" rtl="0" algn="l">
              <a:spcBef>
                <a:spcPts val="0"/>
              </a:spcBef>
              <a:spcAft>
                <a:spcPts val="0"/>
              </a:spcAft>
              <a:buClr>
                <a:srgbClr val="000000"/>
              </a:buClr>
              <a:buSzPts val="1600"/>
              <a:buChar char="■"/>
            </a:pPr>
            <a:r>
              <a:rPr lang="en" sz="1600">
                <a:solidFill>
                  <a:srgbClr val="000000"/>
                </a:solidFill>
              </a:rPr>
              <a:t>Sleep Disturbances (especially initial insomnia)</a:t>
            </a:r>
            <a:endParaRPr sz="1600">
              <a:solidFill>
                <a:srgbClr val="000000"/>
              </a:solidFill>
            </a:endParaRPr>
          </a:p>
          <a:p>
            <a:pPr indent="-330200" lvl="2" marL="1371600" rtl="0" algn="l">
              <a:spcBef>
                <a:spcPts val="0"/>
              </a:spcBef>
              <a:spcAft>
                <a:spcPts val="0"/>
              </a:spcAft>
              <a:buClr>
                <a:srgbClr val="000000"/>
              </a:buClr>
              <a:buSzPts val="1600"/>
              <a:buChar char="■"/>
            </a:pPr>
            <a:r>
              <a:rPr lang="en" sz="1600">
                <a:solidFill>
                  <a:srgbClr val="000000"/>
                </a:solidFill>
              </a:rPr>
              <a:t>Concentration Difficulties</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What can I do?</a:t>
            </a:r>
            <a:endParaRPr sz="1600">
              <a:solidFill>
                <a:srgbClr val="000000"/>
              </a:solidFill>
            </a:endParaRPr>
          </a:p>
          <a:p>
            <a:pPr indent="-330200" lvl="2" marL="1371600" rtl="0" algn="l">
              <a:spcBef>
                <a:spcPts val="0"/>
              </a:spcBef>
              <a:spcAft>
                <a:spcPts val="0"/>
              </a:spcAft>
              <a:buClr>
                <a:srgbClr val="000000"/>
              </a:buClr>
              <a:buSzPts val="1600"/>
              <a:buChar char="■"/>
            </a:pPr>
            <a:r>
              <a:rPr lang="en" sz="1600">
                <a:solidFill>
                  <a:srgbClr val="000000"/>
                </a:solidFill>
              </a:rPr>
              <a:t>Descal</a:t>
            </a:r>
            <a:r>
              <a:rPr lang="en" sz="1600">
                <a:solidFill>
                  <a:srgbClr val="000000"/>
                </a:solidFill>
              </a:rPr>
              <a:t>i</a:t>
            </a:r>
            <a:r>
              <a:rPr lang="en" sz="1600">
                <a:solidFill>
                  <a:srgbClr val="000000"/>
                </a:solidFill>
              </a:rPr>
              <a:t>ation skills in the house &amp; while leaving the house </a:t>
            </a:r>
            <a:endParaRPr sz="1600">
              <a:solidFill>
                <a:srgbClr val="000000"/>
              </a:solidFill>
            </a:endParaRPr>
          </a:p>
        </p:txBody>
      </p:sp>
      <p:pic>
        <p:nvPicPr>
          <p:cNvPr id="88" name="Google Shape;88;p16">
            <a:hlinkClick r:id="rId3"/>
          </p:cNvPr>
          <p:cNvPicPr preferRelativeResize="0"/>
          <p:nvPr/>
        </p:nvPicPr>
        <p:blipFill>
          <a:blip r:embed="rId4">
            <a:alphaModFix/>
          </a:blip>
          <a:stretch>
            <a:fillRect/>
          </a:stretch>
        </p:blipFill>
        <p:spPr>
          <a:xfrm>
            <a:off x="6494925" y="3913202"/>
            <a:ext cx="2649074" cy="12303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000">
                <a:solidFill>
                  <a:srgbClr val="000000"/>
                </a:solidFill>
              </a:rPr>
              <a:t>What does </a:t>
            </a:r>
            <a:r>
              <a:rPr lang="en" sz="2000">
                <a:solidFill>
                  <a:srgbClr val="000000"/>
                </a:solidFill>
              </a:rPr>
              <a:t>Depression </a:t>
            </a:r>
            <a:r>
              <a:rPr lang="en" sz="2000">
                <a:solidFill>
                  <a:srgbClr val="000000"/>
                </a:solidFill>
              </a:rPr>
              <a:t>look like?</a:t>
            </a:r>
            <a:endParaRPr sz="20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Things to watch for: </a:t>
            </a:r>
            <a:endParaRPr sz="1600">
              <a:solidFill>
                <a:srgbClr val="000000"/>
              </a:solidFill>
            </a:endParaRPr>
          </a:p>
          <a:p>
            <a:pPr indent="-330200" lvl="2" marL="1371600" rtl="0" algn="l">
              <a:spcBef>
                <a:spcPts val="0"/>
              </a:spcBef>
              <a:spcAft>
                <a:spcPts val="0"/>
              </a:spcAft>
              <a:buClr>
                <a:srgbClr val="000000"/>
              </a:buClr>
              <a:buSzPts val="1600"/>
              <a:buChar char="■"/>
            </a:pPr>
            <a:r>
              <a:rPr lang="en" sz="1600">
                <a:solidFill>
                  <a:srgbClr val="000000"/>
                </a:solidFill>
              </a:rPr>
              <a:t>Isolation</a:t>
            </a:r>
            <a:endParaRPr sz="1600">
              <a:solidFill>
                <a:srgbClr val="000000"/>
              </a:solidFill>
            </a:endParaRPr>
          </a:p>
          <a:p>
            <a:pPr indent="-330200" lvl="2" marL="1371600" rtl="0" algn="l">
              <a:spcBef>
                <a:spcPts val="0"/>
              </a:spcBef>
              <a:spcAft>
                <a:spcPts val="0"/>
              </a:spcAft>
              <a:buClr>
                <a:srgbClr val="000000"/>
              </a:buClr>
              <a:buSzPts val="1600"/>
              <a:buChar char="■"/>
            </a:pPr>
            <a:r>
              <a:rPr lang="en" sz="1600">
                <a:solidFill>
                  <a:srgbClr val="000000"/>
                </a:solidFill>
              </a:rPr>
              <a:t>Emotions that are more intense OR a void of emotions</a:t>
            </a:r>
            <a:endParaRPr sz="1600">
              <a:solidFill>
                <a:srgbClr val="000000"/>
              </a:solidFill>
            </a:endParaRPr>
          </a:p>
          <a:p>
            <a:pPr indent="-317500" lvl="3" marL="1828800" rtl="0" algn="l">
              <a:spcBef>
                <a:spcPts val="0"/>
              </a:spcBef>
              <a:spcAft>
                <a:spcPts val="0"/>
              </a:spcAft>
              <a:buClr>
                <a:srgbClr val="000000"/>
              </a:buClr>
              <a:buSzPts val="1400"/>
              <a:buChar char="●"/>
            </a:pPr>
            <a:r>
              <a:rPr lang="en">
                <a:solidFill>
                  <a:srgbClr val="000000"/>
                </a:solidFill>
              </a:rPr>
              <a:t>Intense: Irritability, Anger, Agitation</a:t>
            </a:r>
            <a:endParaRPr>
              <a:solidFill>
                <a:srgbClr val="000000"/>
              </a:solidFill>
            </a:endParaRPr>
          </a:p>
          <a:p>
            <a:pPr indent="-317500" lvl="3" marL="1828800" rtl="0" algn="l">
              <a:spcBef>
                <a:spcPts val="0"/>
              </a:spcBef>
              <a:spcAft>
                <a:spcPts val="0"/>
              </a:spcAft>
              <a:buClr>
                <a:srgbClr val="000000"/>
              </a:buClr>
              <a:buSzPts val="1400"/>
              <a:buChar char="●"/>
            </a:pPr>
            <a:r>
              <a:rPr lang="en">
                <a:solidFill>
                  <a:srgbClr val="000000"/>
                </a:solidFill>
              </a:rPr>
              <a:t>Void: Anhedonia, Hopelessness, SI</a:t>
            </a:r>
            <a:endParaRPr>
              <a:solidFill>
                <a:srgbClr val="000000"/>
              </a:solidFill>
            </a:endParaRPr>
          </a:p>
          <a:p>
            <a:pPr indent="-330200" lvl="2" marL="1371600" rtl="0" algn="l">
              <a:spcBef>
                <a:spcPts val="0"/>
              </a:spcBef>
              <a:spcAft>
                <a:spcPts val="0"/>
              </a:spcAft>
              <a:buClr>
                <a:srgbClr val="000000"/>
              </a:buClr>
              <a:buSzPts val="1600"/>
              <a:buChar char="■"/>
            </a:pPr>
            <a:r>
              <a:rPr lang="en" sz="1600">
                <a:solidFill>
                  <a:srgbClr val="000000"/>
                </a:solidFill>
              </a:rPr>
              <a:t>Low </a:t>
            </a:r>
            <a:r>
              <a:rPr lang="en" sz="1600">
                <a:solidFill>
                  <a:srgbClr val="000000"/>
                </a:solidFill>
              </a:rPr>
              <a:t>Motivation</a:t>
            </a:r>
            <a:endParaRPr sz="1600">
              <a:solidFill>
                <a:srgbClr val="000000"/>
              </a:solidFill>
            </a:endParaRPr>
          </a:p>
          <a:p>
            <a:pPr indent="-330200" lvl="2" marL="1371600" rtl="0" algn="l">
              <a:spcBef>
                <a:spcPts val="0"/>
              </a:spcBef>
              <a:spcAft>
                <a:spcPts val="0"/>
              </a:spcAft>
              <a:buClr>
                <a:srgbClr val="000000"/>
              </a:buClr>
              <a:buSzPts val="1600"/>
              <a:buChar char="■"/>
            </a:pPr>
            <a:r>
              <a:rPr lang="en" sz="1600">
                <a:solidFill>
                  <a:srgbClr val="000000"/>
                </a:solidFill>
              </a:rPr>
              <a:t>Sleep and Eating Changes</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What can I do? </a:t>
            </a:r>
            <a:endParaRPr sz="1600">
              <a:solidFill>
                <a:srgbClr val="000000"/>
              </a:solidFill>
            </a:endParaRPr>
          </a:p>
          <a:p>
            <a:pPr indent="-330200" lvl="2" marL="1371600" rtl="0" algn="l">
              <a:spcBef>
                <a:spcPts val="0"/>
              </a:spcBef>
              <a:spcAft>
                <a:spcPts val="0"/>
              </a:spcAft>
              <a:buClr>
                <a:srgbClr val="000000"/>
              </a:buClr>
              <a:buSzPts val="1600"/>
              <a:buChar char="■"/>
            </a:pPr>
            <a:r>
              <a:rPr lang="en" sz="1600">
                <a:solidFill>
                  <a:srgbClr val="000000"/>
                </a:solidFill>
              </a:rPr>
              <a:t>Break out goals into bite sized tasks (this is motivational </a:t>
            </a:r>
            <a:r>
              <a:rPr lang="en" sz="1600">
                <a:solidFill>
                  <a:srgbClr val="000000"/>
                </a:solidFill>
              </a:rPr>
              <a:t>interviewing</a:t>
            </a:r>
            <a:r>
              <a:rPr lang="en" sz="1600">
                <a:solidFill>
                  <a:srgbClr val="000000"/>
                </a:solidFill>
              </a:rPr>
              <a:t>)</a:t>
            </a:r>
            <a:endParaRPr sz="1600">
              <a:solidFill>
                <a:srgbClr val="000000"/>
              </a:solidFill>
            </a:endParaRPr>
          </a:p>
          <a:p>
            <a:pPr indent="-330200" lvl="2" marL="1371600" rtl="0" algn="l">
              <a:spcBef>
                <a:spcPts val="0"/>
              </a:spcBef>
              <a:spcAft>
                <a:spcPts val="0"/>
              </a:spcAft>
              <a:buClr>
                <a:srgbClr val="000000"/>
              </a:buClr>
              <a:buSzPts val="1600"/>
              <a:buChar char="■"/>
            </a:pPr>
            <a:r>
              <a:rPr lang="en" sz="1600">
                <a:solidFill>
                  <a:srgbClr val="000000"/>
                </a:solidFill>
              </a:rPr>
              <a:t>Suggest Therapy! Normalizing therapy will lead to attendance</a:t>
            </a:r>
            <a:endParaRPr sz="1600">
              <a:solidFill>
                <a:srgbClr val="000000"/>
              </a:solidFill>
            </a:endParaRPr>
          </a:p>
          <a:p>
            <a:pPr indent="-330200" lvl="2" marL="1371600" rtl="0" algn="l">
              <a:spcBef>
                <a:spcPts val="0"/>
              </a:spcBef>
              <a:spcAft>
                <a:spcPts val="0"/>
              </a:spcAft>
              <a:buClr>
                <a:srgbClr val="000000"/>
              </a:buClr>
              <a:buSzPts val="1600"/>
              <a:buChar char="■"/>
            </a:pPr>
            <a:r>
              <a:rPr lang="en" sz="1600">
                <a:solidFill>
                  <a:srgbClr val="000000"/>
                </a:solidFill>
              </a:rPr>
              <a:t>PERMA and/or FACE COVID  </a:t>
            </a:r>
            <a:endParaRPr sz="1600">
              <a:solidFill>
                <a:srgbClr val="000000"/>
              </a:solidFill>
            </a:endParaRPr>
          </a:p>
        </p:txBody>
      </p:sp>
      <p:sp>
        <p:nvSpPr>
          <p:cNvPr id="94" name="Google Shape;94;p17"/>
          <p:cNvSpPr txBox="1"/>
          <p:nvPr/>
        </p:nvSpPr>
        <p:spPr>
          <a:xfrm>
            <a:off x="0" y="4777200"/>
            <a:ext cx="5120100" cy="36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i="1" lang="en" sz="1600">
                <a:solidFill>
                  <a:schemeClr val="dk1"/>
                </a:solidFill>
              </a:rPr>
              <a:t>LET’S INCREASE MENTAL HEALTH AWARENESS</a:t>
            </a:r>
            <a:endParaRPr i="1" sz="1600">
              <a:solidFill>
                <a:schemeClr val="dk1"/>
              </a:solidFill>
            </a:endParaRPr>
          </a:p>
        </p:txBody>
      </p:sp>
      <p:pic>
        <p:nvPicPr>
          <p:cNvPr id="95" name="Google Shape;95;p17">
            <a:hlinkClick r:id="rId3"/>
          </p:cNvPr>
          <p:cNvPicPr preferRelativeResize="0"/>
          <p:nvPr/>
        </p:nvPicPr>
        <p:blipFill>
          <a:blip r:embed="rId4">
            <a:alphaModFix/>
          </a:blip>
          <a:stretch>
            <a:fillRect/>
          </a:stretch>
        </p:blipFill>
        <p:spPr>
          <a:xfrm>
            <a:off x="6494925" y="3913202"/>
            <a:ext cx="2649074" cy="1230300"/>
          </a:xfrm>
          <a:prstGeom prst="rect">
            <a:avLst/>
          </a:prstGeom>
          <a:noFill/>
          <a:ln>
            <a:noFill/>
          </a:ln>
        </p:spPr>
      </p:pic>
      <p:sp>
        <p:nvSpPr>
          <p:cNvPr id="96" name="Google Shape;96;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Depression is a BIG risk during COVID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000">
                <a:solidFill>
                  <a:srgbClr val="000000"/>
                </a:solidFill>
              </a:rPr>
              <a:t>What does Ambiguous Loss (or Grief) look like?</a:t>
            </a:r>
            <a:endParaRPr sz="20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What things might people be feeling a sense of grief and loss over?</a:t>
            </a:r>
            <a:endParaRPr sz="1600">
              <a:solidFill>
                <a:srgbClr val="000000"/>
              </a:solidFill>
            </a:endParaRPr>
          </a:p>
          <a:p>
            <a:pPr indent="-330200" lvl="2" marL="1371600" rtl="0" algn="l">
              <a:spcBef>
                <a:spcPts val="0"/>
              </a:spcBef>
              <a:spcAft>
                <a:spcPts val="0"/>
              </a:spcAft>
              <a:buClr>
                <a:srgbClr val="000000"/>
              </a:buClr>
              <a:buSzPts val="1600"/>
              <a:buChar char="■"/>
            </a:pPr>
            <a:r>
              <a:rPr b="1" lang="en" sz="1600">
                <a:solidFill>
                  <a:srgbClr val="000000"/>
                </a:solidFill>
              </a:rPr>
              <a:t>Predictability</a:t>
            </a:r>
            <a:r>
              <a:rPr lang="en" sz="1600">
                <a:solidFill>
                  <a:srgbClr val="000000"/>
                </a:solidFill>
              </a:rPr>
              <a:t>: Freedom - Routine - Work - Financial Stability - Health/Safety</a:t>
            </a:r>
            <a:endParaRPr sz="1600">
              <a:solidFill>
                <a:srgbClr val="000000"/>
              </a:solidFill>
            </a:endParaRPr>
          </a:p>
          <a:p>
            <a:pPr indent="-330200" lvl="2" marL="1371600" rtl="0" algn="l">
              <a:spcBef>
                <a:spcPts val="0"/>
              </a:spcBef>
              <a:spcAft>
                <a:spcPts val="0"/>
              </a:spcAft>
              <a:buClr>
                <a:srgbClr val="000000"/>
              </a:buClr>
              <a:buSzPts val="1600"/>
              <a:buChar char="■"/>
            </a:pPr>
            <a:r>
              <a:rPr b="1" lang="en" sz="1600">
                <a:solidFill>
                  <a:srgbClr val="000000"/>
                </a:solidFill>
              </a:rPr>
              <a:t>Social Support:</a:t>
            </a:r>
            <a:r>
              <a:rPr lang="en" sz="1600">
                <a:solidFill>
                  <a:srgbClr val="000000"/>
                </a:solidFill>
              </a:rPr>
              <a:t> Visitation/Family and Support Networks (IOP Programs, AA/NA groups, etc.)</a:t>
            </a:r>
            <a:endParaRPr sz="1600">
              <a:solidFill>
                <a:srgbClr val="000000"/>
              </a:solidFill>
            </a:endParaRPr>
          </a:p>
          <a:p>
            <a:pPr indent="-330200" lvl="2" marL="1371600" rtl="0" algn="l">
              <a:spcBef>
                <a:spcPts val="0"/>
              </a:spcBef>
              <a:spcAft>
                <a:spcPts val="0"/>
              </a:spcAft>
              <a:buClr>
                <a:srgbClr val="000000"/>
              </a:buClr>
              <a:buSzPts val="1600"/>
              <a:buChar char="■"/>
            </a:pPr>
            <a:r>
              <a:rPr b="1" lang="en" sz="1600">
                <a:solidFill>
                  <a:srgbClr val="000000"/>
                </a:solidFill>
              </a:rPr>
              <a:t>Life without substances:</a:t>
            </a:r>
            <a:r>
              <a:rPr lang="en" sz="1600">
                <a:solidFill>
                  <a:srgbClr val="000000"/>
                </a:solidFill>
              </a:rPr>
              <a:t> Grieving their Relationship/Connection with Substances as a way to Cope</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What can I do?	</a:t>
            </a:r>
            <a:endParaRPr sz="1600">
              <a:solidFill>
                <a:srgbClr val="000000"/>
              </a:solidFill>
            </a:endParaRPr>
          </a:p>
          <a:p>
            <a:pPr indent="-330200" lvl="2" marL="1371600" rtl="0" algn="l">
              <a:spcBef>
                <a:spcPts val="0"/>
              </a:spcBef>
              <a:spcAft>
                <a:spcPts val="0"/>
              </a:spcAft>
              <a:buClr>
                <a:srgbClr val="000000"/>
              </a:buClr>
              <a:buSzPts val="1600"/>
              <a:buChar char="■"/>
            </a:pPr>
            <a:r>
              <a:rPr lang="en" sz="1600">
                <a:solidFill>
                  <a:srgbClr val="000000"/>
                </a:solidFill>
              </a:rPr>
              <a:t>Help them feel seen! Validate and normalize the loss</a:t>
            </a:r>
            <a:endParaRPr sz="1600">
              <a:solidFill>
                <a:srgbClr val="000000"/>
              </a:solidFill>
            </a:endParaRPr>
          </a:p>
          <a:p>
            <a:pPr indent="-330200" lvl="2" marL="1371600" rtl="0" algn="l">
              <a:spcBef>
                <a:spcPts val="0"/>
              </a:spcBef>
              <a:spcAft>
                <a:spcPts val="0"/>
              </a:spcAft>
              <a:buClr>
                <a:srgbClr val="000000"/>
              </a:buClr>
              <a:buSzPts val="1600"/>
              <a:buChar char="■"/>
            </a:pPr>
            <a:r>
              <a:rPr lang="en" sz="1600">
                <a:solidFill>
                  <a:srgbClr val="000000"/>
                </a:solidFill>
              </a:rPr>
              <a:t>Discover ways to honor freedom, family, and networks</a:t>
            </a:r>
            <a:endParaRPr sz="1600">
              <a:solidFill>
                <a:srgbClr val="000000"/>
              </a:solidFill>
            </a:endParaRPr>
          </a:p>
          <a:p>
            <a:pPr indent="-330200" lvl="2" marL="1371600" rtl="0" algn="l">
              <a:spcBef>
                <a:spcPts val="0"/>
              </a:spcBef>
              <a:spcAft>
                <a:spcPts val="0"/>
              </a:spcAft>
              <a:buClr>
                <a:srgbClr val="000000"/>
              </a:buClr>
              <a:buSzPts val="1600"/>
              <a:buChar char="■"/>
            </a:pPr>
            <a:r>
              <a:rPr lang="en" sz="1600">
                <a:solidFill>
                  <a:srgbClr val="000000"/>
                </a:solidFill>
              </a:rPr>
              <a:t>Encourage and help create structure, predictability, and routines</a:t>
            </a:r>
            <a:endParaRPr sz="1600">
              <a:solidFill>
                <a:srgbClr val="000000"/>
              </a:solidFill>
            </a:endParaRPr>
          </a:p>
        </p:txBody>
      </p:sp>
      <p:sp>
        <p:nvSpPr>
          <p:cNvPr id="102" name="Google Shape;102;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Ambiguous Loss</a:t>
            </a:r>
            <a:endParaRPr/>
          </a:p>
        </p:txBody>
      </p:sp>
      <p:sp>
        <p:nvSpPr>
          <p:cNvPr id="103" name="Google Shape;103;p18"/>
          <p:cNvSpPr txBox="1"/>
          <p:nvPr/>
        </p:nvSpPr>
        <p:spPr>
          <a:xfrm>
            <a:off x="0" y="4777200"/>
            <a:ext cx="5120100" cy="36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i="1" lang="en" sz="1600">
                <a:solidFill>
                  <a:schemeClr val="dk1"/>
                </a:solidFill>
              </a:rPr>
              <a:t>LET’S INCREASE MENTAL HEALTH AWARENESS</a:t>
            </a:r>
            <a:endParaRPr i="1" sz="1600">
              <a:solidFill>
                <a:schemeClr val="dk1"/>
              </a:solidFill>
            </a:endParaRPr>
          </a:p>
        </p:txBody>
      </p:sp>
      <p:pic>
        <p:nvPicPr>
          <p:cNvPr id="104" name="Google Shape;104;p18">
            <a:hlinkClick r:id="rId3"/>
          </p:cNvPr>
          <p:cNvPicPr preferRelativeResize="0"/>
          <p:nvPr/>
        </p:nvPicPr>
        <p:blipFill>
          <a:blip r:embed="rId4">
            <a:alphaModFix/>
          </a:blip>
          <a:stretch>
            <a:fillRect/>
          </a:stretch>
        </p:blipFill>
        <p:spPr>
          <a:xfrm>
            <a:off x="6494925" y="3913202"/>
            <a:ext cx="2649074" cy="1230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203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Increase Coping Skills and Build </a:t>
            </a:r>
            <a:r>
              <a:rPr lang="en"/>
              <a:t>Resilience</a:t>
            </a:r>
            <a:r>
              <a:rPr lang="en"/>
              <a:t> </a:t>
            </a:r>
            <a:endParaRPr/>
          </a:p>
        </p:txBody>
      </p:sp>
      <p:sp>
        <p:nvSpPr>
          <p:cNvPr id="110" name="Google Shape;110;p19"/>
          <p:cNvSpPr txBox="1"/>
          <p:nvPr>
            <p:ph idx="1" type="body"/>
          </p:nvPr>
        </p:nvSpPr>
        <p:spPr>
          <a:xfrm>
            <a:off x="311700" y="863550"/>
            <a:ext cx="8520600" cy="39138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4A4A4C"/>
              </a:buClr>
              <a:buSzPts val="1900"/>
              <a:buChar char="●"/>
            </a:pPr>
            <a:r>
              <a:rPr lang="en" sz="1900">
                <a:solidFill>
                  <a:srgbClr val="4A4A4C"/>
                </a:solidFill>
                <a:highlight>
                  <a:srgbClr val="FFFFFF"/>
                </a:highlight>
              </a:rPr>
              <a:t>Self Care that is Unique to You: </a:t>
            </a:r>
            <a:endParaRPr sz="1900">
              <a:solidFill>
                <a:srgbClr val="4A4A4C"/>
              </a:solidFill>
              <a:highlight>
                <a:srgbClr val="FFFFFF"/>
              </a:highlight>
            </a:endParaRPr>
          </a:p>
          <a:p>
            <a:pPr indent="-336550" lvl="1" marL="914400" rtl="0" algn="l">
              <a:spcBef>
                <a:spcPts val="0"/>
              </a:spcBef>
              <a:spcAft>
                <a:spcPts val="0"/>
              </a:spcAft>
              <a:buClr>
                <a:srgbClr val="4A4A4C"/>
              </a:buClr>
              <a:buSzPts val="1700"/>
              <a:buChar char="○"/>
            </a:pPr>
            <a:r>
              <a:rPr lang="en" sz="1700">
                <a:solidFill>
                  <a:srgbClr val="4A4A4C"/>
                </a:solidFill>
                <a:highlight>
                  <a:srgbClr val="FFFFFF"/>
                </a:highlight>
              </a:rPr>
              <a:t>Build Routines</a:t>
            </a:r>
            <a:endParaRPr sz="1700">
              <a:solidFill>
                <a:srgbClr val="4A4A4C"/>
              </a:solidFill>
              <a:highlight>
                <a:srgbClr val="FFFFFF"/>
              </a:highlight>
            </a:endParaRPr>
          </a:p>
          <a:p>
            <a:pPr indent="-336550" lvl="1" marL="914400" rtl="0" algn="l">
              <a:spcBef>
                <a:spcPts val="0"/>
              </a:spcBef>
              <a:spcAft>
                <a:spcPts val="0"/>
              </a:spcAft>
              <a:buClr>
                <a:srgbClr val="4A4A4C"/>
              </a:buClr>
              <a:buSzPts val="1700"/>
              <a:buChar char="○"/>
            </a:pPr>
            <a:r>
              <a:rPr lang="en" sz="1700">
                <a:solidFill>
                  <a:srgbClr val="4A4A4C"/>
                </a:solidFill>
                <a:highlight>
                  <a:srgbClr val="FFFFFF"/>
                </a:highlight>
              </a:rPr>
              <a:t>Engage in Social Connection</a:t>
            </a:r>
            <a:endParaRPr sz="1700">
              <a:solidFill>
                <a:srgbClr val="4A4A4C"/>
              </a:solidFill>
              <a:highlight>
                <a:srgbClr val="FFFFFF"/>
              </a:highlight>
            </a:endParaRPr>
          </a:p>
          <a:p>
            <a:pPr indent="-336550" lvl="1" marL="914400" rtl="0" algn="l">
              <a:spcBef>
                <a:spcPts val="0"/>
              </a:spcBef>
              <a:spcAft>
                <a:spcPts val="0"/>
              </a:spcAft>
              <a:buClr>
                <a:srgbClr val="4A4A4C"/>
              </a:buClr>
              <a:buSzPts val="1700"/>
              <a:buChar char="○"/>
            </a:pPr>
            <a:r>
              <a:rPr lang="en" sz="1700">
                <a:solidFill>
                  <a:srgbClr val="4A4A4C"/>
                </a:solidFill>
                <a:highlight>
                  <a:srgbClr val="FFFFFF"/>
                </a:highlight>
              </a:rPr>
              <a:t>Take Time Off</a:t>
            </a:r>
            <a:endParaRPr sz="1700">
              <a:solidFill>
                <a:srgbClr val="4A4A4C"/>
              </a:solidFill>
              <a:highlight>
                <a:srgbClr val="FFFFFF"/>
              </a:highlight>
            </a:endParaRPr>
          </a:p>
          <a:p>
            <a:pPr indent="-336550" lvl="1" marL="914400" rtl="0" algn="l">
              <a:spcBef>
                <a:spcPts val="0"/>
              </a:spcBef>
              <a:spcAft>
                <a:spcPts val="0"/>
              </a:spcAft>
              <a:buClr>
                <a:srgbClr val="4A4A4C"/>
              </a:buClr>
              <a:buSzPts val="1700"/>
              <a:buChar char="○"/>
            </a:pPr>
            <a:r>
              <a:rPr lang="en" sz="1700">
                <a:solidFill>
                  <a:srgbClr val="4A4A4C"/>
                </a:solidFill>
                <a:highlight>
                  <a:srgbClr val="FFFFFF"/>
                </a:highlight>
              </a:rPr>
              <a:t>Fill Your Bucket</a:t>
            </a:r>
            <a:endParaRPr sz="1700">
              <a:solidFill>
                <a:srgbClr val="4A4A4C"/>
              </a:solidFill>
              <a:highlight>
                <a:srgbClr val="FFFFFF"/>
              </a:highlight>
            </a:endParaRPr>
          </a:p>
          <a:p>
            <a:pPr indent="-336550" lvl="1" marL="914400" rtl="0" algn="l">
              <a:spcBef>
                <a:spcPts val="0"/>
              </a:spcBef>
              <a:spcAft>
                <a:spcPts val="0"/>
              </a:spcAft>
              <a:buClr>
                <a:srgbClr val="4A4A4C"/>
              </a:buClr>
              <a:buSzPts val="1700"/>
              <a:buChar char="○"/>
            </a:pPr>
            <a:r>
              <a:rPr lang="en" sz="1700">
                <a:solidFill>
                  <a:srgbClr val="4A4A4C"/>
                </a:solidFill>
                <a:highlight>
                  <a:srgbClr val="FFFFFF"/>
                </a:highlight>
              </a:rPr>
              <a:t>Give Yourself a Break</a:t>
            </a:r>
            <a:endParaRPr sz="1700">
              <a:solidFill>
                <a:srgbClr val="4A4A4C"/>
              </a:solidFill>
              <a:highlight>
                <a:srgbClr val="FFFFFF"/>
              </a:highlight>
            </a:endParaRPr>
          </a:p>
          <a:p>
            <a:pPr indent="-336550" lvl="1" marL="914400" rtl="0" algn="l">
              <a:spcBef>
                <a:spcPts val="0"/>
              </a:spcBef>
              <a:spcAft>
                <a:spcPts val="0"/>
              </a:spcAft>
              <a:buClr>
                <a:srgbClr val="4A4A4C"/>
              </a:buClr>
              <a:buSzPts val="1700"/>
              <a:buChar char="○"/>
            </a:pPr>
            <a:r>
              <a:rPr lang="en" sz="1700">
                <a:solidFill>
                  <a:srgbClr val="4A4A4C"/>
                </a:solidFill>
                <a:highlight>
                  <a:srgbClr val="FFFFFF"/>
                </a:highlight>
              </a:rPr>
              <a:t>Enjoy Nature</a:t>
            </a:r>
            <a:endParaRPr sz="1700">
              <a:solidFill>
                <a:srgbClr val="4A4A4C"/>
              </a:solidFill>
              <a:highlight>
                <a:srgbClr val="FFFFFF"/>
              </a:highlight>
            </a:endParaRPr>
          </a:p>
          <a:p>
            <a:pPr indent="-349250" lvl="0" marL="457200" rtl="0" algn="l">
              <a:spcBef>
                <a:spcPts val="0"/>
              </a:spcBef>
              <a:spcAft>
                <a:spcPts val="0"/>
              </a:spcAft>
              <a:buClr>
                <a:srgbClr val="4A4A4C"/>
              </a:buClr>
              <a:buSzPts val="1900"/>
              <a:buChar char="●"/>
            </a:pPr>
            <a:r>
              <a:rPr lang="en" sz="1900">
                <a:solidFill>
                  <a:srgbClr val="4A4A4C"/>
                </a:solidFill>
                <a:highlight>
                  <a:srgbClr val="FFFFFF"/>
                </a:highlight>
              </a:rPr>
              <a:t>FACE COVID</a:t>
            </a:r>
            <a:endParaRPr sz="1900">
              <a:solidFill>
                <a:srgbClr val="4A4A4C"/>
              </a:solidFill>
              <a:highlight>
                <a:srgbClr val="FFFFFF"/>
              </a:highlight>
            </a:endParaRPr>
          </a:p>
          <a:p>
            <a:pPr indent="-349250" lvl="0" marL="457200" rtl="0" algn="l">
              <a:spcBef>
                <a:spcPts val="0"/>
              </a:spcBef>
              <a:spcAft>
                <a:spcPts val="0"/>
              </a:spcAft>
              <a:buClr>
                <a:srgbClr val="4A4A4C"/>
              </a:buClr>
              <a:buSzPts val="1900"/>
              <a:buChar char="●"/>
            </a:pPr>
            <a:r>
              <a:rPr lang="en" sz="1900">
                <a:solidFill>
                  <a:srgbClr val="4A4A4C"/>
                </a:solidFill>
                <a:highlight>
                  <a:srgbClr val="FFFFFF"/>
                </a:highlight>
              </a:rPr>
              <a:t>PERMA</a:t>
            </a:r>
            <a:endParaRPr sz="1900">
              <a:solidFill>
                <a:srgbClr val="4A4A4C"/>
              </a:solidFill>
              <a:highlight>
                <a:srgbClr val="FFFFFF"/>
              </a:highlight>
            </a:endParaRPr>
          </a:p>
        </p:txBody>
      </p:sp>
      <p:sp>
        <p:nvSpPr>
          <p:cNvPr id="111" name="Google Shape;111;p19"/>
          <p:cNvSpPr txBox="1"/>
          <p:nvPr/>
        </p:nvSpPr>
        <p:spPr>
          <a:xfrm>
            <a:off x="-159500" y="4670875"/>
            <a:ext cx="5120100" cy="36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i="1" lang="en" sz="1600">
                <a:solidFill>
                  <a:schemeClr val="dk1"/>
                </a:solidFill>
              </a:rPr>
              <a:t>LET’S DECREASE COMPASSION FATIGUE</a:t>
            </a:r>
            <a:endParaRPr i="1" sz="1600">
              <a:solidFill>
                <a:schemeClr val="dk1"/>
              </a:solidFill>
            </a:endParaRPr>
          </a:p>
        </p:txBody>
      </p:sp>
      <p:pic>
        <p:nvPicPr>
          <p:cNvPr id="112" name="Google Shape;112;p19">
            <a:hlinkClick r:id="rId3"/>
          </p:cNvPr>
          <p:cNvPicPr preferRelativeResize="0"/>
          <p:nvPr/>
        </p:nvPicPr>
        <p:blipFill>
          <a:blip r:embed="rId4">
            <a:alphaModFix/>
          </a:blip>
          <a:stretch>
            <a:fillRect/>
          </a:stretch>
        </p:blipFill>
        <p:spPr>
          <a:xfrm>
            <a:off x="6494925" y="3913202"/>
            <a:ext cx="2649074" cy="1230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1700" y="203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FACE COVID by Dr. Russ Harris</a:t>
            </a:r>
            <a:endParaRPr/>
          </a:p>
        </p:txBody>
      </p:sp>
      <p:sp>
        <p:nvSpPr>
          <p:cNvPr id="118" name="Google Shape;118;p20"/>
          <p:cNvSpPr txBox="1"/>
          <p:nvPr/>
        </p:nvSpPr>
        <p:spPr>
          <a:xfrm>
            <a:off x="0" y="4777200"/>
            <a:ext cx="5120100" cy="36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i="1" lang="en" sz="1600">
                <a:solidFill>
                  <a:schemeClr val="dk1"/>
                </a:solidFill>
              </a:rPr>
              <a:t>LET’S DECREASE COMPASSION FATIGUE</a:t>
            </a:r>
            <a:endParaRPr i="1" sz="1600">
              <a:solidFill>
                <a:schemeClr val="dk1"/>
              </a:solidFill>
            </a:endParaRPr>
          </a:p>
        </p:txBody>
      </p:sp>
      <p:pic>
        <p:nvPicPr>
          <p:cNvPr id="119" name="Google Shape;119;p20">
            <a:hlinkClick r:id="rId3"/>
          </p:cNvPr>
          <p:cNvPicPr preferRelativeResize="0"/>
          <p:nvPr/>
        </p:nvPicPr>
        <p:blipFill>
          <a:blip r:embed="rId4">
            <a:alphaModFix/>
          </a:blip>
          <a:stretch>
            <a:fillRect/>
          </a:stretch>
        </p:blipFill>
        <p:spPr>
          <a:xfrm>
            <a:off x="6494925" y="3913202"/>
            <a:ext cx="2649074" cy="1230300"/>
          </a:xfrm>
          <a:prstGeom prst="rect">
            <a:avLst/>
          </a:prstGeom>
          <a:noFill/>
          <a:ln>
            <a:noFill/>
          </a:ln>
        </p:spPr>
      </p:pic>
      <p:sp>
        <p:nvSpPr>
          <p:cNvPr id="120" name="Google Shape;120;p20"/>
          <p:cNvSpPr txBox="1"/>
          <p:nvPr>
            <p:ph idx="1" type="body"/>
          </p:nvPr>
        </p:nvSpPr>
        <p:spPr>
          <a:xfrm>
            <a:off x="311700" y="863550"/>
            <a:ext cx="8520600" cy="3913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500">
                <a:solidFill>
                  <a:srgbClr val="4A4A4C"/>
                </a:solidFill>
                <a:highlight>
                  <a:srgbClr val="FFFFFF"/>
                </a:highlight>
              </a:rPr>
              <a:t>F	</a:t>
            </a:r>
            <a:r>
              <a:rPr lang="en" sz="1500">
                <a:solidFill>
                  <a:srgbClr val="4A4A4C"/>
                </a:solidFill>
                <a:highlight>
                  <a:srgbClr val="FFFFFF"/>
                </a:highlight>
              </a:rPr>
              <a:t>Focus on what’s in your </a:t>
            </a:r>
            <a:r>
              <a:rPr lang="en" sz="1500">
                <a:solidFill>
                  <a:srgbClr val="4A4A4C"/>
                </a:solidFill>
                <a:highlight>
                  <a:srgbClr val="FFFFFF"/>
                </a:highlight>
              </a:rPr>
              <a:t>control</a:t>
            </a:r>
            <a:endParaRPr sz="1500">
              <a:solidFill>
                <a:srgbClr val="4A4A4C"/>
              </a:solidFill>
              <a:highlight>
                <a:srgbClr val="FFFFFF"/>
              </a:highlight>
            </a:endParaRPr>
          </a:p>
          <a:p>
            <a:pPr indent="0" lvl="0" marL="0" rtl="0" algn="l">
              <a:lnSpc>
                <a:spcPct val="100000"/>
              </a:lnSpc>
              <a:spcBef>
                <a:spcPts val="1000"/>
              </a:spcBef>
              <a:spcAft>
                <a:spcPts val="0"/>
              </a:spcAft>
              <a:buNone/>
            </a:pPr>
            <a:r>
              <a:rPr b="1" lang="en" sz="1500">
                <a:solidFill>
                  <a:srgbClr val="4A4A4C"/>
                </a:solidFill>
                <a:highlight>
                  <a:srgbClr val="FFFFFF"/>
                </a:highlight>
              </a:rPr>
              <a:t>A	</a:t>
            </a:r>
            <a:r>
              <a:rPr lang="en" sz="1500">
                <a:solidFill>
                  <a:srgbClr val="4A4A4C"/>
                </a:solidFill>
                <a:highlight>
                  <a:srgbClr val="FFFFFF"/>
                </a:highlight>
              </a:rPr>
              <a:t>Acknowledge your thoughts &amp; </a:t>
            </a:r>
            <a:r>
              <a:rPr lang="en" sz="1500">
                <a:solidFill>
                  <a:srgbClr val="4A4A4C"/>
                </a:solidFill>
                <a:highlight>
                  <a:srgbClr val="FFFFFF"/>
                </a:highlight>
              </a:rPr>
              <a:t>feelings</a:t>
            </a:r>
            <a:endParaRPr sz="1500">
              <a:solidFill>
                <a:srgbClr val="4A4A4C"/>
              </a:solidFill>
              <a:highlight>
                <a:srgbClr val="FFFFFF"/>
              </a:highlight>
            </a:endParaRPr>
          </a:p>
          <a:p>
            <a:pPr indent="0" lvl="0" marL="0" rtl="0" algn="l">
              <a:lnSpc>
                <a:spcPct val="100000"/>
              </a:lnSpc>
              <a:spcBef>
                <a:spcPts val="1000"/>
              </a:spcBef>
              <a:spcAft>
                <a:spcPts val="0"/>
              </a:spcAft>
              <a:buNone/>
            </a:pPr>
            <a:r>
              <a:rPr b="1" lang="en" sz="1500">
                <a:solidFill>
                  <a:srgbClr val="4A4A4C"/>
                </a:solidFill>
                <a:highlight>
                  <a:srgbClr val="FFFFFF"/>
                </a:highlight>
              </a:rPr>
              <a:t>C	</a:t>
            </a:r>
            <a:r>
              <a:rPr lang="en" sz="1500">
                <a:solidFill>
                  <a:srgbClr val="4A4A4C"/>
                </a:solidFill>
                <a:highlight>
                  <a:srgbClr val="FFFFFF"/>
                </a:highlight>
              </a:rPr>
              <a:t>Come back into your body</a:t>
            </a:r>
            <a:endParaRPr sz="1500">
              <a:solidFill>
                <a:srgbClr val="4A4A4C"/>
              </a:solidFill>
              <a:highlight>
                <a:srgbClr val="FFFFFF"/>
              </a:highlight>
            </a:endParaRPr>
          </a:p>
          <a:p>
            <a:pPr indent="0" lvl="0" marL="0" rtl="0" algn="l">
              <a:lnSpc>
                <a:spcPct val="100000"/>
              </a:lnSpc>
              <a:spcBef>
                <a:spcPts val="1000"/>
              </a:spcBef>
              <a:spcAft>
                <a:spcPts val="0"/>
              </a:spcAft>
              <a:buNone/>
            </a:pPr>
            <a:r>
              <a:rPr b="1" lang="en" sz="1500">
                <a:solidFill>
                  <a:srgbClr val="4A4A4C"/>
                </a:solidFill>
                <a:highlight>
                  <a:srgbClr val="FFFFFF"/>
                </a:highlight>
              </a:rPr>
              <a:t>E	</a:t>
            </a:r>
            <a:r>
              <a:rPr lang="en" sz="1500">
                <a:solidFill>
                  <a:srgbClr val="4A4A4C"/>
                </a:solidFill>
                <a:highlight>
                  <a:srgbClr val="FFFFFF"/>
                </a:highlight>
              </a:rPr>
              <a:t>Engage in what you’re </a:t>
            </a:r>
            <a:r>
              <a:rPr lang="en" sz="1500">
                <a:solidFill>
                  <a:srgbClr val="4A4A4C"/>
                </a:solidFill>
                <a:highlight>
                  <a:srgbClr val="FFFFFF"/>
                </a:highlight>
              </a:rPr>
              <a:t>doing</a:t>
            </a:r>
            <a:endParaRPr sz="1500">
              <a:solidFill>
                <a:srgbClr val="4A4A4C"/>
              </a:solidFill>
              <a:highlight>
                <a:srgbClr val="FFFFFF"/>
              </a:highlight>
            </a:endParaRPr>
          </a:p>
          <a:p>
            <a:pPr indent="0" lvl="0" marL="0" rtl="0" algn="l">
              <a:lnSpc>
                <a:spcPct val="100000"/>
              </a:lnSpc>
              <a:spcBef>
                <a:spcPts val="1000"/>
              </a:spcBef>
              <a:spcAft>
                <a:spcPts val="0"/>
              </a:spcAft>
              <a:buNone/>
            </a:pPr>
            <a:r>
              <a:t/>
            </a:r>
            <a:endParaRPr sz="1500">
              <a:solidFill>
                <a:srgbClr val="4A4A4C"/>
              </a:solidFill>
              <a:highlight>
                <a:srgbClr val="FFFFFF"/>
              </a:highlight>
            </a:endParaRPr>
          </a:p>
          <a:p>
            <a:pPr indent="0" lvl="0" marL="0" rtl="0" algn="l">
              <a:lnSpc>
                <a:spcPct val="100000"/>
              </a:lnSpc>
              <a:spcBef>
                <a:spcPts val="1000"/>
              </a:spcBef>
              <a:spcAft>
                <a:spcPts val="0"/>
              </a:spcAft>
              <a:buNone/>
            </a:pPr>
            <a:r>
              <a:rPr b="1" lang="en" sz="1500">
                <a:solidFill>
                  <a:srgbClr val="4A4A4C"/>
                </a:solidFill>
                <a:highlight>
                  <a:srgbClr val="FFFFFF"/>
                </a:highlight>
              </a:rPr>
              <a:t>C	</a:t>
            </a:r>
            <a:r>
              <a:rPr lang="en" sz="1500">
                <a:solidFill>
                  <a:srgbClr val="4A4A4C"/>
                </a:solidFill>
                <a:highlight>
                  <a:srgbClr val="FFFFFF"/>
                </a:highlight>
              </a:rPr>
              <a:t>Committed action</a:t>
            </a:r>
            <a:endParaRPr sz="1500">
              <a:solidFill>
                <a:srgbClr val="4A4A4C"/>
              </a:solidFill>
              <a:highlight>
                <a:srgbClr val="FFFFFF"/>
              </a:highlight>
            </a:endParaRPr>
          </a:p>
          <a:p>
            <a:pPr indent="0" lvl="0" marL="0" rtl="0" algn="l">
              <a:lnSpc>
                <a:spcPct val="100000"/>
              </a:lnSpc>
              <a:spcBef>
                <a:spcPts val="1000"/>
              </a:spcBef>
              <a:spcAft>
                <a:spcPts val="0"/>
              </a:spcAft>
              <a:buNone/>
            </a:pPr>
            <a:r>
              <a:rPr b="1" lang="en" sz="1500">
                <a:solidFill>
                  <a:srgbClr val="4A4A4C"/>
                </a:solidFill>
                <a:highlight>
                  <a:srgbClr val="FFFFFF"/>
                </a:highlight>
              </a:rPr>
              <a:t>O</a:t>
            </a:r>
            <a:r>
              <a:rPr lang="en" sz="1500">
                <a:solidFill>
                  <a:srgbClr val="4A4A4C"/>
                </a:solidFill>
                <a:highlight>
                  <a:srgbClr val="FFFFFF"/>
                </a:highlight>
              </a:rPr>
              <a:t>	</a:t>
            </a:r>
            <a:r>
              <a:rPr lang="en" sz="1500">
                <a:solidFill>
                  <a:srgbClr val="4A4A4C"/>
                </a:solidFill>
                <a:highlight>
                  <a:srgbClr val="FFFFFF"/>
                </a:highlight>
              </a:rPr>
              <a:t>Opening up</a:t>
            </a:r>
            <a:endParaRPr sz="1500">
              <a:solidFill>
                <a:srgbClr val="4A4A4C"/>
              </a:solidFill>
              <a:highlight>
                <a:srgbClr val="FFFFFF"/>
              </a:highlight>
            </a:endParaRPr>
          </a:p>
          <a:p>
            <a:pPr indent="0" lvl="0" marL="0" rtl="0" algn="l">
              <a:lnSpc>
                <a:spcPct val="100000"/>
              </a:lnSpc>
              <a:spcBef>
                <a:spcPts val="1000"/>
              </a:spcBef>
              <a:spcAft>
                <a:spcPts val="0"/>
              </a:spcAft>
              <a:buNone/>
            </a:pPr>
            <a:r>
              <a:rPr b="1" lang="en" sz="1500">
                <a:solidFill>
                  <a:srgbClr val="4A4A4C"/>
                </a:solidFill>
                <a:highlight>
                  <a:srgbClr val="FFFFFF"/>
                </a:highlight>
              </a:rPr>
              <a:t>V	</a:t>
            </a:r>
            <a:r>
              <a:rPr lang="en" sz="1500">
                <a:solidFill>
                  <a:srgbClr val="4A4A4C"/>
                </a:solidFill>
                <a:highlight>
                  <a:srgbClr val="FFFFFF"/>
                </a:highlight>
              </a:rPr>
              <a:t>Values</a:t>
            </a:r>
            <a:endParaRPr sz="1500">
              <a:solidFill>
                <a:srgbClr val="4A4A4C"/>
              </a:solidFill>
              <a:highlight>
                <a:srgbClr val="FFFFFF"/>
              </a:highlight>
            </a:endParaRPr>
          </a:p>
          <a:p>
            <a:pPr indent="0" lvl="0" marL="0" rtl="0" algn="l">
              <a:lnSpc>
                <a:spcPct val="100000"/>
              </a:lnSpc>
              <a:spcBef>
                <a:spcPts val="1000"/>
              </a:spcBef>
              <a:spcAft>
                <a:spcPts val="0"/>
              </a:spcAft>
              <a:buNone/>
            </a:pPr>
            <a:r>
              <a:rPr b="1" lang="en" sz="1500">
                <a:solidFill>
                  <a:srgbClr val="4A4A4C"/>
                </a:solidFill>
                <a:highlight>
                  <a:srgbClr val="FFFFFF"/>
                </a:highlight>
              </a:rPr>
              <a:t>I	</a:t>
            </a:r>
            <a:r>
              <a:rPr lang="en" sz="1500">
                <a:solidFill>
                  <a:srgbClr val="4A4A4C"/>
                </a:solidFill>
                <a:highlight>
                  <a:srgbClr val="FFFFFF"/>
                </a:highlight>
              </a:rPr>
              <a:t>Identify resources</a:t>
            </a:r>
            <a:endParaRPr sz="1500">
              <a:solidFill>
                <a:srgbClr val="4A4A4C"/>
              </a:solidFill>
              <a:highlight>
                <a:srgbClr val="FFFFFF"/>
              </a:highlight>
            </a:endParaRPr>
          </a:p>
          <a:p>
            <a:pPr indent="0" lvl="0" marL="0" rtl="0" algn="l">
              <a:lnSpc>
                <a:spcPct val="100000"/>
              </a:lnSpc>
              <a:spcBef>
                <a:spcPts val="1000"/>
              </a:spcBef>
              <a:spcAft>
                <a:spcPts val="0"/>
              </a:spcAft>
              <a:buNone/>
            </a:pPr>
            <a:r>
              <a:rPr b="1" lang="en" sz="1500">
                <a:solidFill>
                  <a:srgbClr val="4A4A4C"/>
                </a:solidFill>
                <a:highlight>
                  <a:srgbClr val="FFFFFF"/>
                </a:highlight>
              </a:rPr>
              <a:t>D	</a:t>
            </a:r>
            <a:r>
              <a:rPr lang="en" sz="1500">
                <a:solidFill>
                  <a:srgbClr val="4A4A4C"/>
                </a:solidFill>
                <a:highlight>
                  <a:srgbClr val="FFFFFF"/>
                </a:highlight>
              </a:rPr>
              <a:t>Disinfect &amp; </a:t>
            </a:r>
            <a:r>
              <a:rPr lang="en" sz="1500">
                <a:solidFill>
                  <a:srgbClr val="4A4A4C"/>
                </a:solidFill>
                <a:highlight>
                  <a:srgbClr val="FFFFFF"/>
                </a:highlight>
              </a:rPr>
              <a:t>distance</a:t>
            </a:r>
            <a:endParaRPr sz="1500">
              <a:solidFill>
                <a:srgbClr val="4A4A4C"/>
              </a:solidFill>
              <a:highlight>
                <a:srgbClr val="FFFFFF"/>
              </a:highlight>
            </a:endParaRPr>
          </a:p>
          <a:p>
            <a:pPr indent="0" lvl="0" marL="0" rtl="0" algn="l">
              <a:spcBef>
                <a:spcPts val="1000"/>
              </a:spcBef>
              <a:spcAft>
                <a:spcPts val="1600"/>
              </a:spcAft>
              <a:buNone/>
            </a:pPr>
            <a:r>
              <a:t/>
            </a:r>
            <a:endParaRPr sz="1500">
              <a:solidFill>
                <a:srgbClr val="4A4A4C"/>
              </a:solidFill>
              <a:highlight>
                <a:srgbClr val="FF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311700" y="203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PERMA</a:t>
            </a:r>
            <a:endParaRPr/>
          </a:p>
        </p:txBody>
      </p:sp>
      <p:sp>
        <p:nvSpPr>
          <p:cNvPr id="126" name="Google Shape;126;p21"/>
          <p:cNvSpPr txBox="1"/>
          <p:nvPr/>
        </p:nvSpPr>
        <p:spPr>
          <a:xfrm>
            <a:off x="0" y="4777200"/>
            <a:ext cx="5120100" cy="36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i="1" lang="en" sz="1600">
                <a:solidFill>
                  <a:schemeClr val="dk1"/>
                </a:solidFill>
              </a:rPr>
              <a:t>LET’S DECREASE COMPASSION FATIGUE</a:t>
            </a:r>
            <a:endParaRPr i="1" sz="1600">
              <a:solidFill>
                <a:schemeClr val="dk1"/>
              </a:solidFill>
            </a:endParaRPr>
          </a:p>
        </p:txBody>
      </p:sp>
      <p:pic>
        <p:nvPicPr>
          <p:cNvPr id="127" name="Google Shape;127;p21">
            <a:hlinkClick r:id="rId3"/>
          </p:cNvPr>
          <p:cNvPicPr preferRelativeResize="0"/>
          <p:nvPr/>
        </p:nvPicPr>
        <p:blipFill>
          <a:blip r:embed="rId4">
            <a:alphaModFix/>
          </a:blip>
          <a:stretch>
            <a:fillRect/>
          </a:stretch>
        </p:blipFill>
        <p:spPr>
          <a:xfrm>
            <a:off x="6494925" y="3913202"/>
            <a:ext cx="2649074" cy="1230300"/>
          </a:xfrm>
          <a:prstGeom prst="rect">
            <a:avLst/>
          </a:prstGeom>
          <a:noFill/>
          <a:ln>
            <a:noFill/>
          </a:ln>
        </p:spPr>
      </p:pic>
      <p:pic>
        <p:nvPicPr>
          <p:cNvPr id="128" name="Google Shape;128;p21"/>
          <p:cNvPicPr preferRelativeResize="0"/>
          <p:nvPr/>
        </p:nvPicPr>
        <p:blipFill>
          <a:blip r:embed="rId5">
            <a:alphaModFix/>
          </a:blip>
          <a:stretch>
            <a:fillRect/>
          </a:stretch>
        </p:blipFill>
        <p:spPr>
          <a:xfrm>
            <a:off x="1210675" y="866113"/>
            <a:ext cx="5403557" cy="38209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